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4" r:id="rId2"/>
    <p:sldId id="315" r:id="rId3"/>
    <p:sldId id="267" r:id="rId4"/>
    <p:sldId id="408" r:id="rId5"/>
    <p:sldId id="410" r:id="rId6"/>
    <p:sldId id="269" r:id="rId7"/>
    <p:sldId id="411" r:id="rId8"/>
    <p:sldId id="268" r:id="rId9"/>
    <p:sldId id="257" r:id="rId10"/>
    <p:sldId id="412" r:id="rId11"/>
    <p:sldId id="294" r:id="rId12"/>
    <p:sldId id="416" r:id="rId13"/>
    <p:sldId id="448" r:id="rId14"/>
    <p:sldId id="272" r:id="rId15"/>
    <p:sldId id="258" r:id="rId16"/>
    <p:sldId id="276" r:id="rId17"/>
    <p:sldId id="277" r:id="rId18"/>
    <p:sldId id="264" r:id="rId19"/>
    <p:sldId id="278" r:id="rId20"/>
    <p:sldId id="279" r:id="rId21"/>
    <p:sldId id="449" r:id="rId22"/>
    <p:sldId id="280" r:id="rId23"/>
    <p:sldId id="281" r:id="rId24"/>
    <p:sldId id="282" r:id="rId25"/>
    <p:sldId id="283" r:id="rId26"/>
    <p:sldId id="288" r:id="rId27"/>
    <p:sldId id="290" r:id="rId28"/>
    <p:sldId id="287" r:id="rId29"/>
    <p:sldId id="295" r:id="rId30"/>
    <p:sldId id="300" r:id="rId31"/>
    <p:sldId id="289" r:id="rId32"/>
    <p:sldId id="297" r:id="rId33"/>
    <p:sldId id="265" r:id="rId34"/>
    <p:sldId id="293" r:id="rId35"/>
    <p:sldId id="299" r:id="rId36"/>
    <p:sldId id="301" r:id="rId37"/>
    <p:sldId id="302" r:id="rId38"/>
    <p:sldId id="428" r:id="rId39"/>
    <p:sldId id="304" r:id="rId40"/>
    <p:sldId id="429" r:id="rId41"/>
    <p:sldId id="451" r:id="rId42"/>
    <p:sldId id="447" r:id="rId43"/>
    <p:sldId id="274" r:id="rId44"/>
    <p:sldId id="453" r:id="rId45"/>
    <p:sldId id="452" r:id="rId46"/>
    <p:sldId id="363" r:id="rId47"/>
    <p:sldId id="380" r:id="rId48"/>
    <p:sldId id="383" r:id="rId49"/>
    <p:sldId id="409" r:id="rId50"/>
    <p:sldId id="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51" autoAdjust="0"/>
    <p:restoredTop sz="94660"/>
  </p:normalViewPr>
  <p:slideViewPr>
    <p:cSldViewPr snapToGrid="0">
      <p:cViewPr varScale="1">
        <p:scale>
          <a:sx n="72" d="100"/>
          <a:sy n="72" d="100"/>
        </p:scale>
        <p:origin x="56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DCD58-0052-4933-BAD1-493CB30333B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9745F7-6C73-47EC-A7BE-F94327B48513}">
      <dgm:prSet/>
      <dgm:spPr/>
      <dgm:t>
        <a:bodyPr/>
        <a:lstStyle/>
        <a:p>
          <a:pPr>
            <a:lnSpc>
              <a:spcPct val="100000"/>
            </a:lnSpc>
            <a:defRPr cap="all"/>
          </a:pPr>
          <a:r>
            <a:rPr lang="en-GB"/>
            <a:t>Class Discussion </a:t>
          </a:r>
          <a:endParaRPr lang="en-US"/>
        </a:p>
      </dgm:t>
    </dgm:pt>
    <dgm:pt modelId="{15178A97-E4AC-4B46-A2BD-9D6D39F997D3}" type="parTrans" cxnId="{2AF955D3-23D1-4BFE-9312-2EFD85D34573}">
      <dgm:prSet/>
      <dgm:spPr/>
      <dgm:t>
        <a:bodyPr/>
        <a:lstStyle/>
        <a:p>
          <a:endParaRPr lang="en-US"/>
        </a:p>
      </dgm:t>
    </dgm:pt>
    <dgm:pt modelId="{24F6506C-FDEC-486F-B568-176163127AD4}" type="sibTrans" cxnId="{2AF955D3-23D1-4BFE-9312-2EFD85D34573}">
      <dgm:prSet/>
      <dgm:spPr/>
      <dgm:t>
        <a:bodyPr/>
        <a:lstStyle/>
        <a:p>
          <a:endParaRPr lang="en-US"/>
        </a:p>
      </dgm:t>
    </dgm:pt>
    <dgm:pt modelId="{6A96060A-9DEA-4600-9240-ACE79E158CD6}">
      <dgm:prSet/>
      <dgm:spPr/>
      <dgm:t>
        <a:bodyPr/>
        <a:lstStyle/>
        <a:p>
          <a:pPr>
            <a:lnSpc>
              <a:spcPct val="100000"/>
            </a:lnSpc>
            <a:defRPr cap="all"/>
          </a:pPr>
          <a:r>
            <a:rPr lang="en-GB"/>
            <a:t>What is An Organisation ?</a:t>
          </a:r>
          <a:endParaRPr lang="en-US"/>
        </a:p>
      </dgm:t>
    </dgm:pt>
    <dgm:pt modelId="{A9F4F537-215C-4692-81D4-A123D449412D}" type="parTrans" cxnId="{DFF3E323-B711-4D69-AB44-30E48FC45061}">
      <dgm:prSet/>
      <dgm:spPr/>
      <dgm:t>
        <a:bodyPr/>
        <a:lstStyle/>
        <a:p>
          <a:endParaRPr lang="en-US"/>
        </a:p>
      </dgm:t>
    </dgm:pt>
    <dgm:pt modelId="{F6C8CE9B-6715-4497-8783-5DDD5CD3C131}" type="sibTrans" cxnId="{DFF3E323-B711-4D69-AB44-30E48FC45061}">
      <dgm:prSet/>
      <dgm:spPr/>
      <dgm:t>
        <a:bodyPr/>
        <a:lstStyle/>
        <a:p>
          <a:endParaRPr lang="en-US"/>
        </a:p>
      </dgm:t>
    </dgm:pt>
    <dgm:pt modelId="{C814592D-1624-4300-A5F1-06DD9DD556A5}" type="pres">
      <dgm:prSet presAssocID="{EE1DCD58-0052-4933-BAD1-493CB30333B3}" presName="root" presStyleCnt="0">
        <dgm:presLayoutVars>
          <dgm:dir/>
          <dgm:resizeHandles val="exact"/>
        </dgm:presLayoutVars>
      </dgm:prSet>
      <dgm:spPr/>
    </dgm:pt>
    <dgm:pt modelId="{9E557E0B-0593-4B77-AA70-137058639909}" type="pres">
      <dgm:prSet presAssocID="{929745F7-6C73-47EC-A7BE-F94327B48513}" presName="compNode" presStyleCnt="0"/>
      <dgm:spPr/>
    </dgm:pt>
    <dgm:pt modelId="{14ACB6A5-7503-4F14-83A3-A60A69F03803}" type="pres">
      <dgm:prSet presAssocID="{929745F7-6C73-47EC-A7BE-F94327B48513}" presName="iconBgRect" presStyleLbl="bgShp" presStyleIdx="0" presStyleCnt="2"/>
      <dgm:spPr>
        <a:prstGeom prst="round2DiagRect">
          <a:avLst>
            <a:gd name="adj1" fmla="val 29727"/>
            <a:gd name="adj2" fmla="val 0"/>
          </a:avLst>
        </a:prstGeom>
      </dgm:spPr>
    </dgm:pt>
    <dgm:pt modelId="{276964CE-9471-4E55-9093-EF991A5F46A7}" type="pres">
      <dgm:prSet presAssocID="{929745F7-6C73-47EC-A7BE-F94327B4851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3463DCC4-937C-421E-BDF6-965DA7A6FE32}" type="pres">
      <dgm:prSet presAssocID="{929745F7-6C73-47EC-A7BE-F94327B48513}" presName="spaceRect" presStyleCnt="0"/>
      <dgm:spPr/>
    </dgm:pt>
    <dgm:pt modelId="{AF33D647-1239-428D-A2F1-A105B0F231D8}" type="pres">
      <dgm:prSet presAssocID="{929745F7-6C73-47EC-A7BE-F94327B48513}" presName="textRect" presStyleLbl="revTx" presStyleIdx="0" presStyleCnt="2">
        <dgm:presLayoutVars>
          <dgm:chMax val="1"/>
          <dgm:chPref val="1"/>
        </dgm:presLayoutVars>
      </dgm:prSet>
      <dgm:spPr/>
    </dgm:pt>
    <dgm:pt modelId="{70B49870-8D26-4473-8019-DBC65A67841D}" type="pres">
      <dgm:prSet presAssocID="{24F6506C-FDEC-486F-B568-176163127AD4}" presName="sibTrans" presStyleCnt="0"/>
      <dgm:spPr/>
    </dgm:pt>
    <dgm:pt modelId="{C5274237-46E6-4BED-BE8B-BB8EA1FC3B77}" type="pres">
      <dgm:prSet presAssocID="{6A96060A-9DEA-4600-9240-ACE79E158CD6}" presName="compNode" presStyleCnt="0"/>
      <dgm:spPr/>
    </dgm:pt>
    <dgm:pt modelId="{46600046-7D52-4427-A56C-8372A8DD2264}" type="pres">
      <dgm:prSet presAssocID="{6A96060A-9DEA-4600-9240-ACE79E158CD6}" presName="iconBgRect" presStyleLbl="bgShp" presStyleIdx="1" presStyleCnt="2"/>
      <dgm:spPr>
        <a:prstGeom prst="round2DiagRect">
          <a:avLst>
            <a:gd name="adj1" fmla="val 29727"/>
            <a:gd name="adj2" fmla="val 0"/>
          </a:avLst>
        </a:prstGeom>
      </dgm:spPr>
    </dgm:pt>
    <dgm:pt modelId="{4D07A2B1-1D39-44A7-A4E2-473E634019B1}" type="pres">
      <dgm:prSet presAssocID="{6A96060A-9DEA-4600-9240-ACE79E158CD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27EB87D2-DAB2-4957-8DAF-9A2CD7FBE4E3}" type="pres">
      <dgm:prSet presAssocID="{6A96060A-9DEA-4600-9240-ACE79E158CD6}" presName="spaceRect" presStyleCnt="0"/>
      <dgm:spPr/>
    </dgm:pt>
    <dgm:pt modelId="{AAD2CA48-23ED-4BEF-B81C-BE88D8A5E08E}" type="pres">
      <dgm:prSet presAssocID="{6A96060A-9DEA-4600-9240-ACE79E158CD6}" presName="textRect" presStyleLbl="revTx" presStyleIdx="1" presStyleCnt="2">
        <dgm:presLayoutVars>
          <dgm:chMax val="1"/>
          <dgm:chPref val="1"/>
        </dgm:presLayoutVars>
      </dgm:prSet>
      <dgm:spPr/>
    </dgm:pt>
  </dgm:ptLst>
  <dgm:cxnLst>
    <dgm:cxn modelId="{DFF3E323-B711-4D69-AB44-30E48FC45061}" srcId="{EE1DCD58-0052-4933-BAD1-493CB30333B3}" destId="{6A96060A-9DEA-4600-9240-ACE79E158CD6}" srcOrd="1" destOrd="0" parTransId="{A9F4F537-215C-4692-81D4-A123D449412D}" sibTransId="{F6C8CE9B-6715-4497-8783-5DDD5CD3C131}"/>
    <dgm:cxn modelId="{7A43D426-B709-49B3-86B9-5BB6FD673848}" type="presOf" srcId="{929745F7-6C73-47EC-A7BE-F94327B48513}" destId="{AF33D647-1239-428D-A2F1-A105B0F231D8}" srcOrd="0" destOrd="0" presId="urn:microsoft.com/office/officeart/2018/5/layout/IconLeafLabelList"/>
    <dgm:cxn modelId="{3FBA4F5F-966E-479B-B341-C08B5DD66B38}" type="presOf" srcId="{EE1DCD58-0052-4933-BAD1-493CB30333B3}" destId="{C814592D-1624-4300-A5F1-06DD9DD556A5}" srcOrd="0" destOrd="0" presId="urn:microsoft.com/office/officeart/2018/5/layout/IconLeafLabelList"/>
    <dgm:cxn modelId="{2AF955D3-23D1-4BFE-9312-2EFD85D34573}" srcId="{EE1DCD58-0052-4933-BAD1-493CB30333B3}" destId="{929745F7-6C73-47EC-A7BE-F94327B48513}" srcOrd="0" destOrd="0" parTransId="{15178A97-E4AC-4B46-A2BD-9D6D39F997D3}" sibTransId="{24F6506C-FDEC-486F-B568-176163127AD4}"/>
    <dgm:cxn modelId="{032CECD5-7DAE-4690-AB2D-AECEFAD17C8B}" type="presOf" srcId="{6A96060A-9DEA-4600-9240-ACE79E158CD6}" destId="{AAD2CA48-23ED-4BEF-B81C-BE88D8A5E08E}" srcOrd="0" destOrd="0" presId="urn:microsoft.com/office/officeart/2018/5/layout/IconLeafLabelList"/>
    <dgm:cxn modelId="{E8326465-DE0E-4732-8FEE-B8F9A9A088F7}" type="presParOf" srcId="{C814592D-1624-4300-A5F1-06DD9DD556A5}" destId="{9E557E0B-0593-4B77-AA70-137058639909}" srcOrd="0" destOrd="0" presId="urn:microsoft.com/office/officeart/2018/5/layout/IconLeafLabelList"/>
    <dgm:cxn modelId="{8282E9A0-0462-440F-98DA-080D5AFF1E62}" type="presParOf" srcId="{9E557E0B-0593-4B77-AA70-137058639909}" destId="{14ACB6A5-7503-4F14-83A3-A60A69F03803}" srcOrd="0" destOrd="0" presId="urn:microsoft.com/office/officeart/2018/5/layout/IconLeafLabelList"/>
    <dgm:cxn modelId="{4D0A7FB4-67EC-4584-AB0E-B5425C62DE27}" type="presParOf" srcId="{9E557E0B-0593-4B77-AA70-137058639909}" destId="{276964CE-9471-4E55-9093-EF991A5F46A7}" srcOrd="1" destOrd="0" presId="urn:microsoft.com/office/officeart/2018/5/layout/IconLeafLabelList"/>
    <dgm:cxn modelId="{82729C1C-CB87-43AD-926B-11EA9C0F9C97}" type="presParOf" srcId="{9E557E0B-0593-4B77-AA70-137058639909}" destId="{3463DCC4-937C-421E-BDF6-965DA7A6FE32}" srcOrd="2" destOrd="0" presId="urn:microsoft.com/office/officeart/2018/5/layout/IconLeafLabelList"/>
    <dgm:cxn modelId="{B014C01D-E7B5-4FA0-8E16-CB27D515DDEF}" type="presParOf" srcId="{9E557E0B-0593-4B77-AA70-137058639909}" destId="{AF33D647-1239-428D-A2F1-A105B0F231D8}" srcOrd="3" destOrd="0" presId="urn:microsoft.com/office/officeart/2018/5/layout/IconLeafLabelList"/>
    <dgm:cxn modelId="{3C907D59-AA0C-4815-B572-391FBBA12DE0}" type="presParOf" srcId="{C814592D-1624-4300-A5F1-06DD9DD556A5}" destId="{70B49870-8D26-4473-8019-DBC65A67841D}" srcOrd="1" destOrd="0" presId="urn:microsoft.com/office/officeart/2018/5/layout/IconLeafLabelList"/>
    <dgm:cxn modelId="{D7E42C5D-527C-423C-BFEC-54FE1820996C}" type="presParOf" srcId="{C814592D-1624-4300-A5F1-06DD9DD556A5}" destId="{C5274237-46E6-4BED-BE8B-BB8EA1FC3B77}" srcOrd="2" destOrd="0" presId="urn:microsoft.com/office/officeart/2018/5/layout/IconLeafLabelList"/>
    <dgm:cxn modelId="{2852704B-3946-454C-8E50-960F5D68187C}" type="presParOf" srcId="{C5274237-46E6-4BED-BE8B-BB8EA1FC3B77}" destId="{46600046-7D52-4427-A56C-8372A8DD2264}" srcOrd="0" destOrd="0" presId="urn:microsoft.com/office/officeart/2018/5/layout/IconLeafLabelList"/>
    <dgm:cxn modelId="{7DCFCE5A-01EF-4C73-AF14-5DCF7A4281EA}" type="presParOf" srcId="{C5274237-46E6-4BED-BE8B-BB8EA1FC3B77}" destId="{4D07A2B1-1D39-44A7-A4E2-473E634019B1}" srcOrd="1" destOrd="0" presId="urn:microsoft.com/office/officeart/2018/5/layout/IconLeafLabelList"/>
    <dgm:cxn modelId="{2EE48B5A-0A42-40E5-B457-A856A388349C}" type="presParOf" srcId="{C5274237-46E6-4BED-BE8B-BB8EA1FC3B77}" destId="{27EB87D2-DAB2-4957-8DAF-9A2CD7FBE4E3}" srcOrd="2" destOrd="0" presId="urn:microsoft.com/office/officeart/2018/5/layout/IconLeafLabelList"/>
    <dgm:cxn modelId="{7B18EA76-FA85-4CEF-B149-6528BAAB620D}" type="presParOf" srcId="{C5274237-46E6-4BED-BE8B-BB8EA1FC3B77}" destId="{AAD2CA48-23ED-4BEF-B81C-BE88D8A5E08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621CFD-DC8F-4DA4-B006-5CCB2B40BDB9}"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525BA2CE-5DFF-4BB0-B9A2-2DF6A94F963E}">
      <dgm:prSet custT="1"/>
      <dgm:spPr/>
      <dgm:t>
        <a:bodyPr/>
        <a:lstStyle/>
        <a:p>
          <a:r>
            <a:rPr lang="en-GB" sz="3600" dirty="0"/>
            <a:t>Conduct an individual research ;</a:t>
          </a:r>
          <a:endParaRPr lang="en-US" sz="3600" dirty="0"/>
        </a:p>
      </dgm:t>
    </dgm:pt>
    <dgm:pt modelId="{F0394D0E-32D4-48C1-B2EF-2FC8F15E6F94}" type="parTrans" cxnId="{8D3AB467-903B-444E-9805-408CA355A6D3}">
      <dgm:prSet/>
      <dgm:spPr/>
      <dgm:t>
        <a:bodyPr/>
        <a:lstStyle/>
        <a:p>
          <a:endParaRPr lang="en-US"/>
        </a:p>
      </dgm:t>
    </dgm:pt>
    <dgm:pt modelId="{CFC6F232-77AB-477C-A92C-04E57DCB0DED}" type="sibTrans" cxnId="{8D3AB467-903B-444E-9805-408CA355A6D3}">
      <dgm:prSet/>
      <dgm:spPr/>
      <dgm:t>
        <a:bodyPr/>
        <a:lstStyle/>
        <a:p>
          <a:endParaRPr lang="en-US"/>
        </a:p>
      </dgm:t>
    </dgm:pt>
    <dgm:pt modelId="{2122FDE1-ECEF-4B14-9BF5-D5C44823BF09}">
      <dgm:prSet custT="1"/>
      <dgm:spPr/>
      <dgm:t>
        <a:bodyPr/>
        <a:lstStyle/>
        <a:p>
          <a:r>
            <a:rPr lang="en-GB" sz="3600" dirty="0"/>
            <a:t>What is organisational structure ?</a:t>
          </a:r>
          <a:endParaRPr lang="en-US" sz="3600" dirty="0"/>
        </a:p>
      </dgm:t>
    </dgm:pt>
    <dgm:pt modelId="{E7F36B51-4C70-4146-BB28-FB9228E9CEB1}" type="parTrans" cxnId="{978D5FE0-8743-4F5F-A1C1-35547002D23B}">
      <dgm:prSet/>
      <dgm:spPr/>
      <dgm:t>
        <a:bodyPr/>
        <a:lstStyle/>
        <a:p>
          <a:endParaRPr lang="en-US"/>
        </a:p>
      </dgm:t>
    </dgm:pt>
    <dgm:pt modelId="{D8805176-6BB6-4996-94B1-CB5DE200BAAC}" type="sibTrans" cxnId="{978D5FE0-8743-4F5F-A1C1-35547002D23B}">
      <dgm:prSet/>
      <dgm:spPr/>
      <dgm:t>
        <a:bodyPr/>
        <a:lstStyle/>
        <a:p>
          <a:endParaRPr lang="en-US"/>
        </a:p>
      </dgm:t>
    </dgm:pt>
    <dgm:pt modelId="{8E976433-6157-40A3-A2DA-23F97C137AD4}" type="pres">
      <dgm:prSet presAssocID="{C3621CFD-DC8F-4DA4-B006-5CCB2B40BDB9}" presName="diagram" presStyleCnt="0">
        <dgm:presLayoutVars>
          <dgm:dir/>
          <dgm:resizeHandles val="exact"/>
        </dgm:presLayoutVars>
      </dgm:prSet>
      <dgm:spPr/>
    </dgm:pt>
    <dgm:pt modelId="{6A89DFE0-A63B-4337-8BDC-B703F4A75FA0}" type="pres">
      <dgm:prSet presAssocID="{525BA2CE-5DFF-4BB0-B9A2-2DF6A94F963E}" presName="node" presStyleLbl="node1" presStyleIdx="0" presStyleCnt="2">
        <dgm:presLayoutVars>
          <dgm:bulletEnabled val="1"/>
        </dgm:presLayoutVars>
      </dgm:prSet>
      <dgm:spPr/>
    </dgm:pt>
    <dgm:pt modelId="{06217556-FB4E-47DF-96D6-CC3FF97BEC05}" type="pres">
      <dgm:prSet presAssocID="{CFC6F232-77AB-477C-A92C-04E57DCB0DED}" presName="sibTrans" presStyleCnt="0"/>
      <dgm:spPr/>
    </dgm:pt>
    <dgm:pt modelId="{D2C25F1B-9841-466F-8956-55B18BA716DE}" type="pres">
      <dgm:prSet presAssocID="{2122FDE1-ECEF-4B14-9BF5-D5C44823BF09}" presName="node" presStyleLbl="node1" presStyleIdx="1" presStyleCnt="2">
        <dgm:presLayoutVars>
          <dgm:bulletEnabled val="1"/>
        </dgm:presLayoutVars>
      </dgm:prSet>
      <dgm:spPr/>
    </dgm:pt>
  </dgm:ptLst>
  <dgm:cxnLst>
    <dgm:cxn modelId="{8D3AB467-903B-444E-9805-408CA355A6D3}" srcId="{C3621CFD-DC8F-4DA4-B006-5CCB2B40BDB9}" destId="{525BA2CE-5DFF-4BB0-B9A2-2DF6A94F963E}" srcOrd="0" destOrd="0" parTransId="{F0394D0E-32D4-48C1-B2EF-2FC8F15E6F94}" sibTransId="{CFC6F232-77AB-477C-A92C-04E57DCB0DED}"/>
    <dgm:cxn modelId="{C9135679-EA1E-4030-AE6F-FBD03E58C7BB}" type="presOf" srcId="{2122FDE1-ECEF-4B14-9BF5-D5C44823BF09}" destId="{D2C25F1B-9841-466F-8956-55B18BA716DE}" srcOrd="0" destOrd="0" presId="urn:microsoft.com/office/officeart/2005/8/layout/default"/>
    <dgm:cxn modelId="{FDB0617E-E33F-41C7-8210-ACEAC6B1BFBD}" type="presOf" srcId="{C3621CFD-DC8F-4DA4-B006-5CCB2B40BDB9}" destId="{8E976433-6157-40A3-A2DA-23F97C137AD4}" srcOrd="0" destOrd="0" presId="urn:microsoft.com/office/officeart/2005/8/layout/default"/>
    <dgm:cxn modelId="{718630A4-4273-4691-9FDF-ABF1B1FEDDDB}" type="presOf" srcId="{525BA2CE-5DFF-4BB0-B9A2-2DF6A94F963E}" destId="{6A89DFE0-A63B-4337-8BDC-B703F4A75FA0}" srcOrd="0" destOrd="0" presId="urn:microsoft.com/office/officeart/2005/8/layout/default"/>
    <dgm:cxn modelId="{978D5FE0-8743-4F5F-A1C1-35547002D23B}" srcId="{C3621CFD-DC8F-4DA4-B006-5CCB2B40BDB9}" destId="{2122FDE1-ECEF-4B14-9BF5-D5C44823BF09}" srcOrd="1" destOrd="0" parTransId="{E7F36B51-4C70-4146-BB28-FB9228E9CEB1}" sibTransId="{D8805176-6BB6-4996-94B1-CB5DE200BAAC}"/>
    <dgm:cxn modelId="{9DA3FF2D-9817-4726-9D73-F43E693D5C7A}" type="presParOf" srcId="{8E976433-6157-40A3-A2DA-23F97C137AD4}" destId="{6A89DFE0-A63B-4337-8BDC-B703F4A75FA0}" srcOrd="0" destOrd="0" presId="urn:microsoft.com/office/officeart/2005/8/layout/default"/>
    <dgm:cxn modelId="{61BFE531-810A-4785-B2F4-956130C8C8D6}" type="presParOf" srcId="{8E976433-6157-40A3-A2DA-23F97C137AD4}" destId="{06217556-FB4E-47DF-96D6-CC3FF97BEC05}" srcOrd="1" destOrd="0" presId="urn:microsoft.com/office/officeart/2005/8/layout/default"/>
    <dgm:cxn modelId="{3CAC6B43-2113-4ED9-A3B9-C971A8845556}" type="presParOf" srcId="{8E976433-6157-40A3-A2DA-23F97C137AD4}" destId="{D2C25F1B-9841-466F-8956-55B18BA716DE}"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49D30B-75B6-42F8-903D-663828F1326B}"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D54B93CC-B5C1-44E5-9962-D1CEC3E438C0}">
      <dgm:prSet/>
      <dgm:spPr/>
      <dgm:t>
        <a:bodyPr/>
        <a:lstStyle/>
        <a:p>
          <a:r>
            <a:rPr lang="en-US"/>
            <a:t>These days, few businesses have all their services under one roof, and juggling the multitudes of vendors, subcontractors, freelancers, offsite locations, and satellite offices can get confusing.</a:t>
          </a:r>
        </a:p>
      </dgm:t>
    </dgm:pt>
    <dgm:pt modelId="{410BA15D-BC08-41FF-A1B3-B19606FDE952}" type="parTrans" cxnId="{9009F526-7A96-4B8B-AC56-1A1874240D6C}">
      <dgm:prSet/>
      <dgm:spPr/>
      <dgm:t>
        <a:bodyPr/>
        <a:lstStyle/>
        <a:p>
          <a:endParaRPr lang="en-US"/>
        </a:p>
      </dgm:t>
    </dgm:pt>
    <dgm:pt modelId="{17BD5C02-662F-4088-915E-82B816904EA5}" type="sibTrans" cxnId="{9009F526-7A96-4B8B-AC56-1A1874240D6C}">
      <dgm:prSet/>
      <dgm:spPr/>
      <dgm:t>
        <a:bodyPr/>
        <a:lstStyle/>
        <a:p>
          <a:endParaRPr lang="en-US"/>
        </a:p>
      </dgm:t>
    </dgm:pt>
    <dgm:pt modelId="{75A8CB77-5F88-4BC8-8550-A718DEB4FC59}">
      <dgm:prSet/>
      <dgm:spPr/>
      <dgm:t>
        <a:bodyPr/>
        <a:lstStyle/>
        <a:p>
          <a:r>
            <a:rPr lang="en-US"/>
            <a:t>A network organizational structure makes sense of the spread of resources. </a:t>
          </a:r>
        </a:p>
      </dgm:t>
    </dgm:pt>
    <dgm:pt modelId="{F198AD8B-18DD-4601-8E3A-8D1DD9320D91}" type="parTrans" cxnId="{49FB4B0F-F819-4DAD-A963-B5C8872AF598}">
      <dgm:prSet/>
      <dgm:spPr/>
      <dgm:t>
        <a:bodyPr/>
        <a:lstStyle/>
        <a:p>
          <a:endParaRPr lang="en-US"/>
        </a:p>
      </dgm:t>
    </dgm:pt>
    <dgm:pt modelId="{8AB8E3AA-69F5-401C-A832-20A44C038F20}" type="sibTrans" cxnId="{49FB4B0F-F819-4DAD-A963-B5C8872AF598}">
      <dgm:prSet/>
      <dgm:spPr/>
      <dgm:t>
        <a:bodyPr/>
        <a:lstStyle/>
        <a:p>
          <a:endParaRPr lang="en-US"/>
        </a:p>
      </dgm:t>
    </dgm:pt>
    <dgm:pt modelId="{227F9044-C10A-4CAD-A8B8-C5D7A7E7CDC0}">
      <dgm:prSet/>
      <dgm:spPr/>
      <dgm:t>
        <a:bodyPr/>
        <a:lstStyle/>
        <a:p>
          <a:r>
            <a:rPr lang="en-US"/>
            <a:t>It can also describe an internal structure that focuses more on open communication and relationships rather than hierarchy.</a:t>
          </a:r>
        </a:p>
      </dgm:t>
    </dgm:pt>
    <dgm:pt modelId="{8A8B1BC9-C2EB-464F-A782-1CA0103E3919}" type="parTrans" cxnId="{62577C77-957D-4D8D-B42B-575873866631}">
      <dgm:prSet/>
      <dgm:spPr/>
      <dgm:t>
        <a:bodyPr/>
        <a:lstStyle/>
        <a:p>
          <a:endParaRPr lang="en-US"/>
        </a:p>
      </dgm:t>
    </dgm:pt>
    <dgm:pt modelId="{24017A5B-A261-42CA-BD77-A325B1E976B2}" type="sibTrans" cxnId="{62577C77-957D-4D8D-B42B-575873866631}">
      <dgm:prSet/>
      <dgm:spPr/>
      <dgm:t>
        <a:bodyPr/>
        <a:lstStyle/>
        <a:p>
          <a:endParaRPr lang="en-US"/>
        </a:p>
      </dgm:t>
    </dgm:pt>
    <dgm:pt modelId="{92C9EF22-717C-4D03-84FD-3009D03FF935}" type="pres">
      <dgm:prSet presAssocID="{1D49D30B-75B6-42F8-903D-663828F1326B}" presName="Name0" presStyleCnt="0">
        <dgm:presLayoutVars>
          <dgm:dir/>
          <dgm:animLvl val="lvl"/>
          <dgm:resizeHandles val="exact"/>
        </dgm:presLayoutVars>
      </dgm:prSet>
      <dgm:spPr/>
    </dgm:pt>
    <dgm:pt modelId="{12A2629A-2F86-4A9A-A122-82A28D3B3631}" type="pres">
      <dgm:prSet presAssocID="{227F9044-C10A-4CAD-A8B8-C5D7A7E7CDC0}" presName="boxAndChildren" presStyleCnt="0"/>
      <dgm:spPr/>
    </dgm:pt>
    <dgm:pt modelId="{6773BD1B-39F3-4F5E-8E86-944D4956D3D4}" type="pres">
      <dgm:prSet presAssocID="{227F9044-C10A-4CAD-A8B8-C5D7A7E7CDC0}" presName="parentTextBox" presStyleLbl="node1" presStyleIdx="0" presStyleCnt="3"/>
      <dgm:spPr/>
    </dgm:pt>
    <dgm:pt modelId="{66A7B496-DC2C-4489-9BFD-898C82370740}" type="pres">
      <dgm:prSet presAssocID="{8AB8E3AA-69F5-401C-A832-20A44C038F20}" presName="sp" presStyleCnt="0"/>
      <dgm:spPr/>
    </dgm:pt>
    <dgm:pt modelId="{84B0A42E-80CF-4A6A-8585-92EAB01C9CB7}" type="pres">
      <dgm:prSet presAssocID="{75A8CB77-5F88-4BC8-8550-A718DEB4FC59}" presName="arrowAndChildren" presStyleCnt="0"/>
      <dgm:spPr/>
    </dgm:pt>
    <dgm:pt modelId="{F24E0759-46B3-4E86-A1ED-33C0A6F2E4A9}" type="pres">
      <dgm:prSet presAssocID="{75A8CB77-5F88-4BC8-8550-A718DEB4FC59}" presName="parentTextArrow" presStyleLbl="node1" presStyleIdx="1" presStyleCnt="3"/>
      <dgm:spPr/>
    </dgm:pt>
    <dgm:pt modelId="{7E32D787-6ECF-4766-A8A9-BDDCB447A921}" type="pres">
      <dgm:prSet presAssocID="{17BD5C02-662F-4088-915E-82B816904EA5}" presName="sp" presStyleCnt="0"/>
      <dgm:spPr/>
    </dgm:pt>
    <dgm:pt modelId="{2862ABA5-3963-4BDC-AFFD-1E9A4571BECF}" type="pres">
      <dgm:prSet presAssocID="{D54B93CC-B5C1-44E5-9962-D1CEC3E438C0}" presName="arrowAndChildren" presStyleCnt="0"/>
      <dgm:spPr/>
    </dgm:pt>
    <dgm:pt modelId="{131A946E-8D92-44ED-8454-591B066022F1}" type="pres">
      <dgm:prSet presAssocID="{D54B93CC-B5C1-44E5-9962-D1CEC3E438C0}" presName="parentTextArrow" presStyleLbl="node1" presStyleIdx="2" presStyleCnt="3"/>
      <dgm:spPr/>
    </dgm:pt>
  </dgm:ptLst>
  <dgm:cxnLst>
    <dgm:cxn modelId="{49FB4B0F-F819-4DAD-A963-B5C8872AF598}" srcId="{1D49D30B-75B6-42F8-903D-663828F1326B}" destId="{75A8CB77-5F88-4BC8-8550-A718DEB4FC59}" srcOrd="1" destOrd="0" parTransId="{F198AD8B-18DD-4601-8E3A-8D1DD9320D91}" sibTransId="{8AB8E3AA-69F5-401C-A832-20A44C038F20}"/>
    <dgm:cxn modelId="{1C22201A-70D5-4981-8398-B48727271A7D}" type="presOf" srcId="{D54B93CC-B5C1-44E5-9962-D1CEC3E438C0}" destId="{131A946E-8D92-44ED-8454-591B066022F1}" srcOrd="0" destOrd="0" presId="urn:microsoft.com/office/officeart/2005/8/layout/process4"/>
    <dgm:cxn modelId="{B4DF7021-68FB-45E9-A6BC-A704F30D74AD}" type="presOf" srcId="{75A8CB77-5F88-4BC8-8550-A718DEB4FC59}" destId="{F24E0759-46B3-4E86-A1ED-33C0A6F2E4A9}" srcOrd="0" destOrd="0" presId="urn:microsoft.com/office/officeart/2005/8/layout/process4"/>
    <dgm:cxn modelId="{9009F526-7A96-4B8B-AC56-1A1874240D6C}" srcId="{1D49D30B-75B6-42F8-903D-663828F1326B}" destId="{D54B93CC-B5C1-44E5-9962-D1CEC3E438C0}" srcOrd="0" destOrd="0" parTransId="{410BA15D-BC08-41FF-A1B3-B19606FDE952}" sibTransId="{17BD5C02-662F-4088-915E-82B816904EA5}"/>
    <dgm:cxn modelId="{873CF541-2C00-46CA-BB09-151FACB82EC4}" type="presOf" srcId="{227F9044-C10A-4CAD-A8B8-C5D7A7E7CDC0}" destId="{6773BD1B-39F3-4F5E-8E86-944D4956D3D4}" srcOrd="0" destOrd="0" presId="urn:microsoft.com/office/officeart/2005/8/layout/process4"/>
    <dgm:cxn modelId="{62577C77-957D-4D8D-B42B-575873866631}" srcId="{1D49D30B-75B6-42F8-903D-663828F1326B}" destId="{227F9044-C10A-4CAD-A8B8-C5D7A7E7CDC0}" srcOrd="2" destOrd="0" parTransId="{8A8B1BC9-C2EB-464F-A782-1CA0103E3919}" sibTransId="{24017A5B-A261-42CA-BD77-A325B1E976B2}"/>
    <dgm:cxn modelId="{8CD0318B-F79C-4061-8948-15E507556177}" type="presOf" srcId="{1D49D30B-75B6-42F8-903D-663828F1326B}" destId="{92C9EF22-717C-4D03-84FD-3009D03FF935}" srcOrd="0" destOrd="0" presId="urn:microsoft.com/office/officeart/2005/8/layout/process4"/>
    <dgm:cxn modelId="{3EF9D2BF-ADE9-41B0-8FB1-695A35577EF9}" type="presParOf" srcId="{92C9EF22-717C-4D03-84FD-3009D03FF935}" destId="{12A2629A-2F86-4A9A-A122-82A28D3B3631}" srcOrd="0" destOrd="0" presId="urn:microsoft.com/office/officeart/2005/8/layout/process4"/>
    <dgm:cxn modelId="{8848192F-568A-41C9-8CB2-BE58B694A9FC}" type="presParOf" srcId="{12A2629A-2F86-4A9A-A122-82A28D3B3631}" destId="{6773BD1B-39F3-4F5E-8E86-944D4956D3D4}" srcOrd="0" destOrd="0" presId="urn:microsoft.com/office/officeart/2005/8/layout/process4"/>
    <dgm:cxn modelId="{DE63BBE5-6C12-4A98-8DF9-12BBD739C222}" type="presParOf" srcId="{92C9EF22-717C-4D03-84FD-3009D03FF935}" destId="{66A7B496-DC2C-4489-9BFD-898C82370740}" srcOrd="1" destOrd="0" presId="urn:microsoft.com/office/officeart/2005/8/layout/process4"/>
    <dgm:cxn modelId="{16B5C565-D66E-4D34-8437-00C8787B56C8}" type="presParOf" srcId="{92C9EF22-717C-4D03-84FD-3009D03FF935}" destId="{84B0A42E-80CF-4A6A-8585-92EAB01C9CB7}" srcOrd="2" destOrd="0" presId="urn:microsoft.com/office/officeart/2005/8/layout/process4"/>
    <dgm:cxn modelId="{964E8FC7-74DE-4561-9085-3CAB79A4C839}" type="presParOf" srcId="{84B0A42E-80CF-4A6A-8585-92EAB01C9CB7}" destId="{F24E0759-46B3-4E86-A1ED-33C0A6F2E4A9}" srcOrd="0" destOrd="0" presId="urn:microsoft.com/office/officeart/2005/8/layout/process4"/>
    <dgm:cxn modelId="{613D4EE4-D680-4CFD-867B-E2F230893E74}" type="presParOf" srcId="{92C9EF22-717C-4D03-84FD-3009D03FF935}" destId="{7E32D787-6ECF-4766-A8A9-BDDCB447A921}" srcOrd="3" destOrd="0" presId="urn:microsoft.com/office/officeart/2005/8/layout/process4"/>
    <dgm:cxn modelId="{ABF976D6-A2E7-4507-B19D-69BE427FD482}" type="presParOf" srcId="{92C9EF22-717C-4D03-84FD-3009D03FF935}" destId="{2862ABA5-3963-4BDC-AFFD-1E9A4571BECF}" srcOrd="4" destOrd="0" presId="urn:microsoft.com/office/officeart/2005/8/layout/process4"/>
    <dgm:cxn modelId="{9B0310DC-CCCD-40BD-B07D-E47C74B8FE8A}" type="presParOf" srcId="{2862ABA5-3963-4BDC-AFFD-1E9A4571BECF}" destId="{131A946E-8D92-44ED-8454-591B066022F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CB6A5-7503-4F14-83A3-A60A69F03803}">
      <dsp:nvSpPr>
        <dsp:cNvPr id="0" name=""/>
        <dsp:cNvSpPr/>
      </dsp:nvSpPr>
      <dsp:spPr>
        <a:xfrm>
          <a:off x="676432" y="1056621"/>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964CE-9471-4E55-9093-EF991A5F46A7}">
      <dsp:nvSpPr>
        <dsp:cNvPr id="0" name=""/>
        <dsp:cNvSpPr/>
      </dsp:nvSpPr>
      <dsp:spPr>
        <a:xfrm>
          <a:off x="1093244" y="147343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33D647-1239-428D-A2F1-A105B0F231D8}">
      <dsp:nvSpPr>
        <dsp:cNvPr id="0" name=""/>
        <dsp:cNvSpPr/>
      </dsp:nvSpPr>
      <dsp:spPr>
        <a:xfrm>
          <a:off x="51213" y="362162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Class Discussion </a:t>
          </a:r>
          <a:endParaRPr lang="en-US" sz="2300" kern="1200"/>
        </a:p>
      </dsp:txBody>
      <dsp:txXfrm>
        <a:off x="51213" y="3621621"/>
        <a:ext cx="3206250" cy="720000"/>
      </dsp:txXfrm>
    </dsp:sp>
    <dsp:sp modelId="{46600046-7D52-4427-A56C-8372A8DD2264}">
      <dsp:nvSpPr>
        <dsp:cNvPr id="0" name=""/>
        <dsp:cNvSpPr/>
      </dsp:nvSpPr>
      <dsp:spPr>
        <a:xfrm>
          <a:off x="4443776" y="1056621"/>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7A2B1-1D39-44A7-A4E2-473E634019B1}">
      <dsp:nvSpPr>
        <dsp:cNvPr id="0" name=""/>
        <dsp:cNvSpPr/>
      </dsp:nvSpPr>
      <dsp:spPr>
        <a:xfrm>
          <a:off x="4860588" y="147343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D2CA48-23ED-4BEF-B81C-BE88D8A5E08E}">
      <dsp:nvSpPr>
        <dsp:cNvPr id="0" name=""/>
        <dsp:cNvSpPr/>
      </dsp:nvSpPr>
      <dsp:spPr>
        <a:xfrm>
          <a:off x="3818557" y="362162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What is An Organisation ?</a:t>
          </a:r>
          <a:endParaRPr lang="en-US" sz="2300" kern="1200"/>
        </a:p>
      </dsp:txBody>
      <dsp:txXfrm>
        <a:off x="3818557" y="3621621"/>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9DFE0-A63B-4337-8BDC-B703F4A75FA0}">
      <dsp:nvSpPr>
        <dsp:cNvPr id="0" name=""/>
        <dsp:cNvSpPr/>
      </dsp:nvSpPr>
      <dsp:spPr>
        <a:xfrm>
          <a:off x="1283" y="578556"/>
          <a:ext cx="5006206" cy="300372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Conduct an individual research ;</a:t>
          </a:r>
          <a:endParaRPr lang="en-US" sz="3600" kern="1200" dirty="0"/>
        </a:p>
      </dsp:txBody>
      <dsp:txXfrm>
        <a:off x="1283" y="578556"/>
        <a:ext cx="5006206" cy="3003723"/>
      </dsp:txXfrm>
    </dsp:sp>
    <dsp:sp modelId="{D2C25F1B-9841-466F-8956-55B18BA716DE}">
      <dsp:nvSpPr>
        <dsp:cNvPr id="0" name=""/>
        <dsp:cNvSpPr/>
      </dsp:nvSpPr>
      <dsp:spPr>
        <a:xfrm>
          <a:off x="5508110" y="578556"/>
          <a:ext cx="5006206" cy="300372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What is organisational structure ?</a:t>
          </a:r>
          <a:endParaRPr lang="en-US" sz="3600" kern="1200" dirty="0"/>
        </a:p>
      </dsp:txBody>
      <dsp:txXfrm>
        <a:off x="5508110" y="578556"/>
        <a:ext cx="5006206" cy="3003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3BD1B-39F3-4F5E-8E86-944D4956D3D4}">
      <dsp:nvSpPr>
        <dsp:cNvPr id="0" name=""/>
        <dsp:cNvSpPr/>
      </dsp:nvSpPr>
      <dsp:spPr>
        <a:xfrm>
          <a:off x="0" y="4195627"/>
          <a:ext cx="6720759" cy="137709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It can also describe an internal structure that focuses more on open communication and relationships rather than hierarchy.</a:t>
          </a:r>
        </a:p>
      </dsp:txBody>
      <dsp:txXfrm>
        <a:off x="0" y="4195627"/>
        <a:ext cx="6720759" cy="1377098"/>
      </dsp:txXfrm>
    </dsp:sp>
    <dsp:sp modelId="{F24E0759-46B3-4E86-A1ED-33C0A6F2E4A9}">
      <dsp:nvSpPr>
        <dsp:cNvPr id="0" name=""/>
        <dsp:cNvSpPr/>
      </dsp:nvSpPr>
      <dsp:spPr>
        <a:xfrm rot="10800000">
          <a:off x="0" y="2098306"/>
          <a:ext cx="6720759" cy="2117977"/>
        </a:xfrm>
        <a:prstGeom prst="upArrowCallou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A network organizational structure makes sense of the spread of resources. </a:t>
          </a:r>
        </a:p>
      </dsp:txBody>
      <dsp:txXfrm rot="10800000">
        <a:off x="0" y="2098306"/>
        <a:ext cx="6720759" cy="1376198"/>
      </dsp:txXfrm>
    </dsp:sp>
    <dsp:sp modelId="{131A946E-8D92-44ED-8454-591B066022F1}">
      <dsp:nvSpPr>
        <dsp:cNvPr id="0" name=""/>
        <dsp:cNvSpPr/>
      </dsp:nvSpPr>
      <dsp:spPr>
        <a:xfrm rot="10800000">
          <a:off x="0" y="985"/>
          <a:ext cx="6720759" cy="2117977"/>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These days, few businesses have all their services under one roof, and juggling the multitudes of vendors, subcontractors, freelancers, offsite locations, and satellite offices can get confusing.</a:t>
          </a:r>
        </a:p>
      </dsp:txBody>
      <dsp:txXfrm rot="10800000">
        <a:off x="0" y="985"/>
        <a:ext cx="6720759" cy="137619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AFD9-BFBE-4C72-A61B-5B873E94A3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A05AA29-55F1-461F-BFB2-A60F34F96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B84CED-5CE3-45D7-92C0-E55F1A39EB70}"/>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5" name="Footer Placeholder 4">
            <a:extLst>
              <a:ext uri="{FF2B5EF4-FFF2-40B4-BE49-F238E27FC236}">
                <a16:creationId xmlns:a16="http://schemas.microsoft.com/office/drawing/2014/main" id="{8264076D-D0FF-4A92-9689-A865F6E314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962E75-729F-4657-8E02-7B6D20436CD9}"/>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3995500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8687-58BC-4005-A709-57616FE8265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A6C273-0657-4920-BA97-CE8111FB0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3B5770-29A9-4A39-AE9E-978450B95289}"/>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5" name="Footer Placeholder 4">
            <a:extLst>
              <a:ext uri="{FF2B5EF4-FFF2-40B4-BE49-F238E27FC236}">
                <a16:creationId xmlns:a16="http://schemas.microsoft.com/office/drawing/2014/main" id="{1D99FABC-C4EC-4D9C-8F2D-5427C0FCAA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7D179D-C47E-4516-BEFA-38288302025B}"/>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311956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C9F002-BBAA-4A9A-B43D-E116927FF6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AC94048-BA6F-4529-8479-80AA64FCE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F5A712-BDAF-488B-89D3-9D9150757407}"/>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5" name="Footer Placeholder 4">
            <a:extLst>
              <a:ext uri="{FF2B5EF4-FFF2-40B4-BE49-F238E27FC236}">
                <a16:creationId xmlns:a16="http://schemas.microsoft.com/office/drawing/2014/main" id="{85ED3210-76BF-44B2-B2CC-6591DA17F8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53102E-A61F-4212-9588-1C49AF5D8D0D}"/>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2610222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9838267" cy="1143000"/>
          </a:xfrm>
        </p:spPr>
        <p:txBody>
          <a:bodyPr/>
          <a:lstStyle/>
          <a:p>
            <a:r>
              <a:rPr lang="en-US"/>
              <a:t>Click to edit Master title style</a:t>
            </a:r>
          </a:p>
        </p:txBody>
      </p:sp>
      <p:sp>
        <p:nvSpPr>
          <p:cNvPr id="3" name="Text Placeholder 2"/>
          <p:cNvSpPr>
            <a:spLocks noGrp="1"/>
          </p:cNvSpPr>
          <p:nvPr>
            <p:ph type="body" sz="half" idx="1"/>
          </p:nvPr>
        </p:nvSpPr>
        <p:spPr>
          <a:xfrm>
            <a:off x="1079500" y="2214563"/>
            <a:ext cx="5202767" cy="3881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485467" y="2214563"/>
            <a:ext cx="5204884" cy="3881437"/>
          </a:xfrm>
        </p:spPr>
        <p:txBody>
          <a:bodyPr/>
          <a:lstStyle/>
          <a:p>
            <a:pPr lvl="0"/>
            <a:endParaRPr lang="en-US" noProof="0"/>
          </a:p>
        </p:txBody>
      </p:sp>
      <p:sp>
        <p:nvSpPr>
          <p:cNvPr id="5" name="Rectangle 108">
            <a:extLst>
              <a:ext uri="{FF2B5EF4-FFF2-40B4-BE49-F238E27FC236}">
                <a16:creationId xmlns:a16="http://schemas.microsoft.com/office/drawing/2014/main" id="{61293E4A-B547-41A9-B7C8-944A5F3D24D5}"/>
              </a:ext>
            </a:extLst>
          </p:cNvPr>
          <p:cNvSpPr>
            <a:spLocks noGrp="1" noChangeArrowheads="1"/>
          </p:cNvSpPr>
          <p:nvPr>
            <p:ph type="dt" sz="half" idx="10"/>
          </p:nvPr>
        </p:nvSpPr>
        <p:spPr>
          <a:xfrm>
            <a:off x="0" y="0"/>
            <a:ext cx="0" cy="0"/>
          </a:xfrm>
        </p:spPr>
        <p:txBody>
          <a:bodyPr/>
          <a:lstStyle>
            <a:lvl1pPr>
              <a:defRPr/>
            </a:lvl1pPr>
          </a:lstStyle>
          <a:p>
            <a:pPr>
              <a:defRPr/>
            </a:pPr>
            <a:fld id="{1967B7B0-50F2-4953-B548-3C0497589E74}" type="datetime1">
              <a:rPr lang="en-GB" altLang="en-US" smtClean="0"/>
              <a:t>12/06/2021</a:t>
            </a:fld>
            <a:endParaRPr lang="en-US" altLang="en-US"/>
          </a:p>
        </p:txBody>
      </p:sp>
      <p:sp>
        <p:nvSpPr>
          <p:cNvPr id="6" name="Rectangle 109">
            <a:extLst>
              <a:ext uri="{FF2B5EF4-FFF2-40B4-BE49-F238E27FC236}">
                <a16:creationId xmlns:a16="http://schemas.microsoft.com/office/drawing/2014/main" id="{D32C04F9-588F-465A-96DE-98A480A331B6}"/>
              </a:ext>
            </a:extLst>
          </p:cNvPr>
          <p:cNvSpPr>
            <a:spLocks noGrp="1" noChangeArrowheads="1"/>
          </p:cNvSpPr>
          <p:nvPr>
            <p:ph type="ftr" sz="quarter" idx="11"/>
          </p:nvPr>
        </p:nvSpPr>
        <p:spPr>
          <a:xfrm>
            <a:off x="0" y="0"/>
            <a:ext cx="0" cy="0"/>
          </a:xfrm>
        </p:spPr>
        <p:txBody>
          <a:bodyPr/>
          <a:lstStyle>
            <a:lvl1pPr>
              <a:defRPr/>
            </a:lvl1pPr>
          </a:lstStyle>
          <a:p>
            <a:pPr>
              <a:defRPr/>
            </a:pPr>
            <a:r>
              <a:rPr lang="en-US" altLang="en-US"/>
              <a:t>Created by Tayo Alebiosu</a:t>
            </a:r>
          </a:p>
        </p:txBody>
      </p:sp>
      <p:sp>
        <p:nvSpPr>
          <p:cNvPr id="7" name="Rectangle 110">
            <a:extLst>
              <a:ext uri="{FF2B5EF4-FFF2-40B4-BE49-F238E27FC236}">
                <a16:creationId xmlns:a16="http://schemas.microsoft.com/office/drawing/2014/main" id="{0F733369-7C76-44B8-AFC8-0A5C06208999}"/>
              </a:ext>
            </a:extLst>
          </p:cNvPr>
          <p:cNvSpPr>
            <a:spLocks noGrp="1" noChangeArrowheads="1"/>
          </p:cNvSpPr>
          <p:nvPr>
            <p:ph type="sldNum" sz="quarter" idx="12"/>
          </p:nvPr>
        </p:nvSpPr>
        <p:spPr>
          <a:xfrm>
            <a:off x="0" y="0"/>
            <a:ext cx="0" cy="0"/>
          </a:xfrm>
        </p:spPr>
        <p:txBody>
          <a:bodyPr/>
          <a:lstStyle>
            <a:lvl1pPr>
              <a:defRPr/>
            </a:lvl1pPr>
          </a:lstStyle>
          <a:p>
            <a:pPr>
              <a:defRPr/>
            </a:pPr>
            <a:endParaRPr lang="en-US" altLang="en-US"/>
          </a:p>
        </p:txBody>
      </p:sp>
    </p:spTree>
    <p:extLst>
      <p:ext uri="{BB962C8B-B14F-4D97-AF65-F5344CB8AC3E}">
        <p14:creationId xmlns:p14="http://schemas.microsoft.com/office/powerpoint/2010/main" val="1322123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r>
              <a:t>Title Text</a:t>
            </a:r>
          </a:p>
        </p:txBody>
      </p:sp>
      <p:sp>
        <p:nvSpPr>
          <p:cNvPr id="46" name="Shape 4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01148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A1D2-F531-4E22-8028-2767CD7DA81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9FCB9E-8B4E-4066-8E85-7332DA485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ECB52D-AB1E-45DC-A1F9-B3A4F74B4DA5}"/>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5" name="Footer Placeholder 4">
            <a:extLst>
              <a:ext uri="{FF2B5EF4-FFF2-40B4-BE49-F238E27FC236}">
                <a16:creationId xmlns:a16="http://schemas.microsoft.com/office/drawing/2014/main" id="{690E32C5-0552-4EBE-8E1C-594559F576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E0467-45D4-4C23-A4C5-35F0DED813CD}"/>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190454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C482-E7B5-481F-91CA-F964F3C33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035FE67-2034-4DE7-9713-C24891738A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4DDB9A-B1CD-4EAA-B31B-E49B2D75EDA2}"/>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5" name="Footer Placeholder 4">
            <a:extLst>
              <a:ext uri="{FF2B5EF4-FFF2-40B4-BE49-F238E27FC236}">
                <a16:creationId xmlns:a16="http://schemas.microsoft.com/office/drawing/2014/main" id="{CE116D7B-2903-48E6-A015-457DCD3437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35D749-994E-49F9-A93E-57AD5BFAE0E8}"/>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2486318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187C-A8C8-4A0F-8675-C736F6AC05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574DF7-497A-4311-ACCC-46197CA9B2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3CCB6A-D96A-4B85-8263-48A4A8B217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15F4684-991A-43D7-BAFA-661DF194975F}"/>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6" name="Footer Placeholder 5">
            <a:extLst>
              <a:ext uri="{FF2B5EF4-FFF2-40B4-BE49-F238E27FC236}">
                <a16:creationId xmlns:a16="http://schemas.microsoft.com/office/drawing/2014/main" id="{4442EF8E-F834-4A1A-9150-BA3D77A318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AFA1A72-D288-48B3-8E33-9B7EC3C69E9F}"/>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1782188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FF80-42ED-4825-8C37-7FB06A3A0CC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D6783A-E4D2-42F3-9311-266AB88AA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428174-9A8B-4921-9FEA-7B543FE2B6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7F3950D-FC1D-4959-A4BF-3D4BC3382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7B8773-708E-4698-B97F-546EE834AC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3EBC32-C3A7-408C-A869-1AACDBD21417}"/>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8" name="Footer Placeholder 7">
            <a:extLst>
              <a:ext uri="{FF2B5EF4-FFF2-40B4-BE49-F238E27FC236}">
                <a16:creationId xmlns:a16="http://schemas.microsoft.com/office/drawing/2014/main" id="{0351C7A9-C5F0-4D10-9019-BF05938F212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5F6EA22-B1A7-407B-9495-31B17C8C486E}"/>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192668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26FA-5E5F-4E03-80CB-A9A548F35D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ED72C56-E17B-47BD-A5AB-6E5FC4925B25}"/>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4" name="Footer Placeholder 3">
            <a:extLst>
              <a:ext uri="{FF2B5EF4-FFF2-40B4-BE49-F238E27FC236}">
                <a16:creationId xmlns:a16="http://schemas.microsoft.com/office/drawing/2014/main" id="{FCE90042-1CFB-40F8-ADF5-799332972DA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06A89A6-8F64-4E95-8B25-21A3B39D137C}"/>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4153467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6636B-AB3B-4101-A29D-4464DE127C37}"/>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3" name="Footer Placeholder 2">
            <a:extLst>
              <a:ext uri="{FF2B5EF4-FFF2-40B4-BE49-F238E27FC236}">
                <a16:creationId xmlns:a16="http://schemas.microsoft.com/office/drawing/2014/main" id="{49D3ACAB-2CD3-4C8C-93AC-E664EE0CFAB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250B8BD-BBBA-4D61-837C-3B7E19E5F037}"/>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2437894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B355-F3E2-4044-BEEC-FC1CBA55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D2584A0-B638-4667-9A5A-B9FE5444F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E3B2C2B-D43D-4362-9424-631E946EE8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8F743-4B9D-4DB4-91D4-5863C0FB81FC}"/>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6" name="Footer Placeholder 5">
            <a:extLst>
              <a:ext uri="{FF2B5EF4-FFF2-40B4-BE49-F238E27FC236}">
                <a16:creationId xmlns:a16="http://schemas.microsoft.com/office/drawing/2014/main" id="{79E837C5-E41E-4494-A285-B1925741D2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751647-5B4A-4F1C-AB26-DF34E5F21243}"/>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1010837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0EAC1-69BC-43C3-BE0F-06F1F8379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94680DE-2DE6-44B4-BB6D-29DFED0CB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3645FB1-6B8C-457C-8297-2C6F80EA3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D444D-48D9-4CC8-B906-E7AC5AB673F4}"/>
              </a:ext>
            </a:extLst>
          </p:cNvPr>
          <p:cNvSpPr>
            <a:spLocks noGrp="1"/>
          </p:cNvSpPr>
          <p:nvPr>
            <p:ph type="dt" sz="half" idx="10"/>
          </p:nvPr>
        </p:nvSpPr>
        <p:spPr/>
        <p:txBody>
          <a:bodyPr/>
          <a:lstStyle/>
          <a:p>
            <a:fld id="{F85AFFCF-7774-4079-8233-5E5E7F352467}" type="datetimeFigureOut">
              <a:rPr lang="en-GB" smtClean="0"/>
              <a:t>12/06/2021</a:t>
            </a:fld>
            <a:endParaRPr lang="en-GB"/>
          </a:p>
        </p:txBody>
      </p:sp>
      <p:sp>
        <p:nvSpPr>
          <p:cNvPr id="6" name="Footer Placeholder 5">
            <a:extLst>
              <a:ext uri="{FF2B5EF4-FFF2-40B4-BE49-F238E27FC236}">
                <a16:creationId xmlns:a16="http://schemas.microsoft.com/office/drawing/2014/main" id="{FD161D65-1C09-46AA-AAAE-DF6BE5E66A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D3DD7F-7D17-4D56-A3D8-69F608C17BE9}"/>
              </a:ext>
            </a:extLst>
          </p:cNvPr>
          <p:cNvSpPr>
            <a:spLocks noGrp="1"/>
          </p:cNvSpPr>
          <p:nvPr>
            <p:ph type="sldNum" sz="quarter" idx="12"/>
          </p:nvPr>
        </p:nvSpPr>
        <p:spPr/>
        <p:txBody>
          <a:bodyPr/>
          <a:lstStyle/>
          <a:p>
            <a:fld id="{D6EE9B86-86B8-4BBE-9143-788CC2AE4CF5}" type="slidenum">
              <a:rPr lang="en-GB" smtClean="0"/>
              <a:t>‹#›</a:t>
            </a:fld>
            <a:endParaRPr lang="en-GB"/>
          </a:p>
        </p:txBody>
      </p:sp>
    </p:spTree>
    <p:extLst>
      <p:ext uri="{BB962C8B-B14F-4D97-AF65-F5344CB8AC3E}">
        <p14:creationId xmlns:p14="http://schemas.microsoft.com/office/powerpoint/2010/main" val="278182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6B600-F95D-44A1-9E28-BC9DAE10AD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9976D3-037B-4D10-8BB0-079C81BB09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DAF291-3A49-43AF-AB4F-063B50D14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5AFFCF-7774-4079-8233-5E5E7F352467}" type="datetimeFigureOut">
              <a:rPr lang="en-GB" smtClean="0"/>
              <a:t>12/06/2021</a:t>
            </a:fld>
            <a:endParaRPr lang="en-GB"/>
          </a:p>
        </p:txBody>
      </p:sp>
      <p:sp>
        <p:nvSpPr>
          <p:cNvPr id="5" name="Footer Placeholder 4">
            <a:extLst>
              <a:ext uri="{FF2B5EF4-FFF2-40B4-BE49-F238E27FC236}">
                <a16:creationId xmlns:a16="http://schemas.microsoft.com/office/drawing/2014/main" id="{5F9A6B8F-7431-4D9C-AA9D-B90C59C28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A5389A0-5883-42E7-A1F4-8096D7F0BE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E9B86-86B8-4BBE-9143-788CC2AE4CF5}" type="slidenum">
              <a:rPr lang="en-GB" smtClean="0"/>
              <a:t>‹#›</a:t>
            </a:fld>
            <a:endParaRPr lang="en-GB"/>
          </a:p>
        </p:txBody>
      </p:sp>
    </p:spTree>
    <p:extLst>
      <p:ext uri="{BB962C8B-B14F-4D97-AF65-F5344CB8AC3E}">
        <p14:creationId xmlns:p14="http://schemas.microsoft.com/office/powerpoint/2010/main" val="101446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upport.microsoft.com/en-us/topic/create-an-organization-chart-9b51f667-11b7-4971-a757-a08a36684ee6" TargetMode="External"/><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nhsconfed.org/resources/key-statistics-on-the-nhs" TargetMode="External"/><Relationship Id="rId2" Type="http://schemas.openxmlformats.org/officeDocument/2006/relationships/hyperlink" Target="https://www.yourarticlelibrary.com/organization/organisation-meaning-concept-features-and-advantages/6376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ontinuous Professional Development And Everything About It - Rad Education">
            <a:extLst>
              <a:ext uri="{FF2B5EF4-FFF2-40B4-BE49-F238E27FC236}">
                <a16:creationId xmlns:a16="http://schemas.microsoft.com/office/drawing/2014/main" id="{47D3C672-DB29-4D50-AA78-5EB737D78D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5312"/>
          <a:stretch/>
        </p:blipFill>
        <p:spPr bwMode="auto">
          <a:xfrm>
            <a:off x="603671" y="-1"/>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C437EA22-18F1-4B11-BD10-465D2F820003}"/>
              </a:ext>
            </a:extLst>
          </p:cNvPr>
          <p:cNvSpPr>
            <a:spLocks noGrp="1"/>
          </p:cNvSpPr>
          <p:nvPr>
            <p:ph type="ftr" sz="quarter" idx="11"/>
          </p:nvPr>
        </p:nvSpPr>
        <p:spPr>
          <a:xfrm rot="-5400000">
            <a:off x="-945222" y="5281914"/>
            <a:ext cx="2495058"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Created by Tayo Alebiosu</a:t>
            </a:r>
          </a:p>
        </p:txBody>
      </p:sp>
      <p:sp>
        <p:nvSpPr>
          <p:cNvPr id="4" name="Rectangle 3">
            <a:extLst>
              <a:ext uri="{FF2B5EF4-FFF2-40B4-BE49-F238E27FC236}">
                <a16:creationId xmlns:a16="http://schemas.microsoft.com/office/drawing/2014/main" id="{5E305F1F-E950-452F-9BC7-E3A0FC7BB8C0}"/>
              </a:ext>
            </a:extLst>
          </p:cNvPr>
          <p:cNvSpPr/>
          <p:nvPr/>
        </p:nvSpPr>
        <p:spPr>
          <a:xfrm>
            <a:off x="7694819" y="4216947"/>
            <a:ext cx="4245390" cy="3186359"/>
          </a:xfrm>
          <a:prstGeom prst="rect">
            <a:avLst/>
          </a:prstGeom>
        </p:spPr>
        <p:txBody>
          <a:bodyPr vert="horz" lIns="91440" tIns="45720" rIns="91440" bIns="45720" rtlCol="0" anchor="ctr">
            <a:normAutofit/>
          </a:bodyPr>
          <a:lstStyle/>
          <a:p>
            <a:pPr algn="ctr">
              <a:lnSpc>
                <a:spcPct val="90000"/>
              </a:lnSpc>
            </a:pPr>
            <a:r>
              <a:rPr lang="en-US" sz="2400" b="1">
                <a:solidFill>
                  <a:schemeClr val="bg1"/>
                </a:solidFill>
                <a:highlight>
                  <a:srgbClr val="008080"/>
                </a:highlight>
              </a:rPr>
              <a:t>LO3-</a:t>
            </a:r>
            <a:r>
              <a:rPr lang="en-US" sz="2400" b="1" i="1">
                <a:solidFill>
                  <a:schemeClr val="bg1"/>
                </a:solidFill>
                <a:effectLst/>
                <a:highlight>
                  <a:srgbClr val="008080"/>
                </a:highlight>
              </a:rPr>
              <a:t>Week 8-</a:t>
            </a:r>
            <a:endParaRPr lang="en-US" sz="2400" b="1" i="1" dirty="0">
              <a:solidFill>
                <a:schemeClr val="bg1"/>
              </a:solidFill>
              <a:effectLst/>
              <a:highlight>
                <a:srgbClr val="008080"/>
              </a:highlight>
            </a:endParaRPr>
          </a:p>
          <a:p>
            <a:pPr indent="-228600" algn="ctr">
              <a:lnSpc>
                <a:spcPct val="90000"/>
              </a:lnSpc>
              <a:buFont typeface="Arial" panose="020B0604020202020204" pitchFamily="34" charset="0"/>
              <a:buChar char="•"/>
            </a:pPr>
            <a:r>
              <a:rPr lang="en-US" sz="2400" b="1" i="1" dirty="0">
                <a:highlight>
                  <a:srgbClr val="FF00FF"/>
                </a:highlight>
              </a:rPr>
              <a:t>Basic structure of An organization &amp; </a:t>
            </a:r>
            <a:r>
              <a:rPr lang="en-GB" sz="2400" b="1" i="1" dirty="0">
                <a:effectLst/>
                <a:highlight>
                  <a:srgbClr val="FF00FF"/>
                </a:highlight>
                <a:ea typeface="Times New Roman" panose="02020603050405020304" pitchFamily="18" charset="0"/>
              </a:rPr>
              <a:t>an organigram design for a learning plan </a:t>
            </a:r>
            <a:br>
              <a:rPr lang="en-US" sz="2400" dirty="0">
                <a:solidFill>
                  <a:schemeClr val="bg1"/>
                </a:solidFill>
              </a:rPr>
            </a:br>
            <a:endParaRPr lang="en-US" sz="2400" dirty="0">
              <a:solidFill>
                <a:schemeClr val="bg1"/>
              </a:solidFill>
            </a:endParaRPr>
          </a:p>
          <a:p>
            <a:pPr indent="-228600">
              <a:lnSpc>
                <a:spcPct val="90000"/>
              </a:lnSpc>
              <a:spcAft>
                <a:spcPts val="600"/>
              </a:spcAft>
              <a:buFont typeface="Arial" panose="020B0604020202020204" pitchFamily="34" charset="0"/>
              <a:buChar char="•"/>
            </a:pPr>
            <a:br>
              <a:rPr lang="en-US" b="1" i="1" dirty="0">
                <a:solidFill>
                  <a:schemeClr val="bg1"/>
                </a:solidFill>
                <a:effectLst/>
                <a:highlight>
                  <a:srgbClr val="00FFFF"/>
                </a:highlight>
              </a:rPr>
            </a:br>
            <a:endParaRPr lang="en-US" dirty="0">
              <a:solidFill>
                <a:schemeClr val="bg1"/>
              </a:solidFill>
            </a:endParaRPr>
          </a:p>
        </p:txBody>
      </p:sp>
    </p:spTree>
    <p:extLst>
      <p:ext uri="{BB962C8B-B14F-4D97-AF65-F5344CB8AC3E}">
        <p14:creationId xmlns:p14="http://schemas.microsoft.com/office/powerpoint/2010/main" val="2717140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etallic spheres connected in mesh">
            <a:extLst>
              <a:ext uri="{FF2B5EF4-FFF2-40B4-BE49-F238E27FC236}">
                <a16:creationId xmlns:a16="http://schemas.microsoft.com/office/drawing/2014/main" id="{6CC6888F-8851-44B5-850E-73B721FBCA0E}"/>
              </a:ext>
            </a:extLst>
          </p:cNvPr>
          <p:cNvPicPr>
            <a:picLocks noChangeAspect="1"/>
          </p:cNvPicPr>
          <p:nvPr/>
        </p:nvPicPr>
        <p:blipFill rotWithShape="1">
          <a:blip r:embed="rId2"/>
          <a:srcRect l="16656" r="19110" b="2"/>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Content Placeholder 2">
            <a:extLst>
              <a:ext uri="{FF2B5EF4-FFF2-40B4-BE49-F238E27FC236}">
                <a16:creationId xmlns:a16="http://schemas.microsoft.com/office/drawing/2014/main" id="{85CA6C4C-1C4E-41CC-8DD0-30449A22B6B5}"/>
              </a:ext>
            </a:extLst>
          </p:cNvPr>
          <p:cNvSpPr>
            <a:spLocks noGrp="1"/>
          </p:cNvSpPr>
          <p:nvPr>
            <p:ph idx="1"/>
          </p:nvPr>
        </p:nvSpPr>
        <p:spPr>
          <a:xfrm>
            <a:off x="6053666" y="1406821"/>
            <a:ext cx="5314543" cy="3375920"/>
          </a:xfrm>
        </p:spPr>
        <p:txBody>
          <a:bodyPr anchor="t">
            <a:normAutofit/>
          </a:bodyPr>
          <a:lstStyle/>
          <a:p>
            <a:r>
              <a:rPr lang="en-GB" sz="2400" dirty="0">
                <a:latin typeface="Tw Cen MT" panose="020B0602020104020603" pitchFamily="34" charset="0"/>
              </a:rPr>
              <a:t>An organization is a group of people who work together, like a </a:t>
            </a:r>
            <a:r>
              <a:rPr lang="en-GB" sz="2400" dirty="0" err="1">
                <a:latin typeface="Tw Cen MT" panose="020B0602020104020603" pitchFamily="34" charset="0"/>
              </a:rPr>
              <a:t>neighborhood</a:t>
            </a:r>
            <a:r>
              <a:rPr lang="en-GB" sz="2400" dirty="0">
                <a:latin typeface="Tw Cen MT" panose="020B0602020104020603" pitchFamily="34" charset="0"/>
              </a:rPr>
              <a:t> association, a charity, a union, or a corporation. Organization is also the act of forming or establishing something (like an organization). It can also refer to a system of arrangement or order, or a structure for classifying things.</a:t>
            </a:r>
          </a:p>
          <a:p>
            <a:endParaRPr lang="en-GB" sz="1800" dirty="0"/>
          </a:p>
        </p:txBody>
      </p:sp>
      <p:sp>
        <p:nvSpPr>
          <p:cNvPr id="4" name="Footer Placeholder 3">
            <a:extLst>
              <a:ext uri="{FF2B5EF4-FFF2-40B4-BE49-F238E27FC236}">
                <a16:creationId xmlns:a16="http://schemas.microsoft.com/office/drawing/2014/main" id="{72798A7E-13D8-4D03-9F36-6321968950D1}"/>
              </a:ext>
            </a:extLst>
          </p:cNvPr>
          <p:cNvSpPr>
            <a:spLocks noGrp="1"/>
          </p:cNvSpPr>
          <p:nvPr>
            <p:ph type="ftr" sz="quarter" idx="11"/>
          </p:nvPr>
        </p:nvSpPr>
        <p:spPr>
          <a:xfrm>
            <a:off x="6053666" y="6199632"/>
            <a:ext cx="4802755" cy="365760"/>
          </a:xfrm>
        </p:spPr>
        <p:txBody>
          <a:bodyPr>
            <a:normAutofit/>
          </a:bodyPr>
          <a:lstStyle/>
          <a:p>
            <a:pPr algn="r">
              <a:spcAft>
                <a:spcPts val="600"/>
              </a:spcAft>
            </a:pPr>
            <a:r>
              <a:rPr lang="en-GB" sz="1100">
                <a:solidFill>
                  <a:schemeClr val="tx1">
                    <a:alpha val="80000"/>
                  </a:schemeClr>
                </a:solidFill>
              </a:rPr>
              <a:t>Created by Tayo Alebiosu</a:t>
            </a:r>
          </a:p>
        </p:txBody>
      </p:sp>
    </p:spTree>
    <p:extLst>
      <p:ext uri="{BB962C8B-B14F-4D97-AF65-F5344CB8AC3E}">
        <p14:creationId xmlns:p14="http://schemas.microsoft.com/office/powerpoint/2010/main" val="1593716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994FFF-B6CD-469E-A943-574EDB422058}"/>
              </a:ext>
            </a:extLst>
          </p:cNvPr>
          <p:cNvSpPr>
            <a:spLocks noGrp="1"/>
          </p:cNvSpPr>
          <p:nvPr>
            <p:ph type="title"/>
          </p:nvPr>
        </p:nvSpPr>
        <p:spPr>
          <a:xfrm>
            <a:off x="838200" y="1412488"/>
            <a:ext cx="2899189" cy="4363844"/>
          </a:xfrm>
        </p:spPr>
        <p:txBody>
          <a:bodyPr anchor="t">
            <a:normAutofit/>
          </a:bodyPr>
          <a:lstStyle/>
          <a:p>
            <a:r>
              <a:rPr lang="en-GB" sz="2800" b="1">
                <a:solidFill>
                  <a:srgbClr val="FFFFFF"/>
                </a:solidFill>
                <a:latin typeface="Tw Cen MT" panose="020B0602020104020603" pitchFamily="34" charset="0"/>
              </a:rPr>
              <a:t>key areas of development will help you acquire valuable skills</a:t>
            </a:r>
          </a:p>
        </p:txBody>
      </p:sp>
      <p:sp>
        <p:nvSpPr>
          <p:cNvPr id="3" name="Content Placeholder 2">
            <a:extLst>
              <a:ext uri="{FF2B5EF4-FFF2-40B4-BE49-F238E27FC236}">
                <a16:creationId xmlns:a16="http://schemas.microsoft.com/office/drawing/2014/main" id="{3AF9A40E-23EB-40B9-9EFE-72A604046DD6}"/>
              </a:ext>
            </a:extLst>
          </p:cNvPr>
          <p:cNvSpPr>
            <a:spLocks noGrp="1"/>
          </p:cNvSpPr>
          <p:nvPr>
            <p:ph sz="half" idx="1"/>
          </p:nvPr>
        </p:nvSpPr>
        <p:spPr>
          <a:xfrm>
            <a:off x="4380855" y="1412489"/>
            <a:ext cx="3427283" cy="4363844"/>
          </a:xfrm>
        </p:spPr>
        <p:txBody>
          <a:bodyPr>
            <a:normAutofit/>
          </a:bodyPr>
          <a:lstStyle/>
          <a:p>
            <a:r>
              <a:rPr lang="en-GB" sz="1400">
                <a:latin typeface="Tw Cen MT" panose="020B0602020104020603" pitchFamily="34" charset="0"/>
              </a:rPr>
              <a:t>As </a:t>
            </a:r>
            <a:r>
              <a:rPr lang="en-GB" sz="1400" b="1">
                <a:latin typeface="Tw Cen MT" panose="020B0602020104020603" pitchFamily="34" charset="0"/>
              </a:rPr>
              <a:t>you</a:t>
            </a:r>
            <a:r>
              <a:rPr lang="en-GB" sz="1400">
                <a:latin typeface="Tw Cen MT" panose="020B0602020104020603" pitchFamily="34" charset="0"/>
              </a:rPr>
              <a:t> analyse your </a:t>
            </a:r>
            <a:r>
              <a:rPr lang="en-GB" sz="1400" b="1">
                <a:latin typeface="Tw Cen MT" panose="020B0602020104020603" pitchFamily="34" charset="0"/>
              </a:rPr>
              <a:t>professional</a:t>
            </a:r>
            <a:r>
              <a:rPr lang="en-GB" sz="1400">
                <a:latin typeface="Tw Cen MT" panose="020B0602020104020603" pitchFamily="34" charset="0"/>
              </a:rPr>
              <a:t> behaviour, consider if any of these</a:t>
            </a:r>
            <a:br>
              <a:rPr lang="en-GB" sz="1400">
                <a:latin typeface="Tw Cen MT" panose="020B0602020104020603" pitchFamily="34" charset="0"/>
              </a:rPr>
            </a:br>
            <a:endParaRPr lang="en-GB" sz="1400">
              <a:latin typeface="Tw Cen MT" panose="020B0602020104020603" pitchFamily="34" charset="0"/>
            </a:endParaRPr>
          </a:p>
          <a:p>
            <a:r>
              <a:rPr lang="en-GB" sz="1400">
                <a:latin typeface="Tw Cen MT" panose="020B0602020104020603" pitchFamily="34" charset="0"/>
              </a:rPr>
              <a:t>Goal-setting. </a:t>
            </a:r>
          </a:p>
          <a:p>
            <a:r>
              <a:rPr lang="en-GB" sz="1400">
                <a:latin typeface="Tw Cen MT" panose="020B0602020104020603" pitchFamily="34" charset="0"/>
              </a:rPr>
              <a:t>Communication. </a:t>
            </a:r>
          </a:p>
          <a:p>
            <a:r>
              <a:rPr lang="en-GB" sz="1400">
                <a:latin typeface="Tw Cen MT" panose="020B0602020104020603" pitchFamily="34" charset="0"/>
              </a:rPr>
              <a:t>Collaboration. ... Enhance communication skills. </a:t>
            </a:r>
          </a:p>
          <a:p>
            <a:r>
              <a:rPr lang="en-GB" sz="1400">
                <a:latin typeface="Tw Cen MT" panose="020B0602020104020603" pitchFamily="34" charset="0"/>
              </a:rPr>
              <a:t>Listen to your mentor.</a:t>
            </a:r>
          </a:p>
          <a:p>
            <a:r>
              <a:rPr lang="en-GB" sz="1400">
                <a:latin typeface="Tw Cen MT" panose="020B0602020104020603" pitchFamily="34" charset="0"/>
              </a:rPr>
              <a:t>Upgrade your skills. </a:t>
            </a:r>
          </a:p>
          <a:p>
            <a:r>
              <a:rPr lang="en-GB" sz="1400">
                <a:latin typeface="Tw Cen MT" panose="020B0602020104020603" pitchFamily="34" charset="0"/>
              </a:rPr>
              <a:t>Listening.</a:t>
            </a:r>
          </a:p>
          <a:p>
            <a:r>
              <a:rPr lang="en-GB" sz="1400">
                <a:latin typeface="Tw Cen MT" panose="020B0602020104020603" pitchFamily="34" charset="0"/>
              </a:rPr>
              <a:t>Conflict resolution.</a:t>
            </a:r>
          </a:p>
          <a:p>
            <a:r>
              <a:rPr lang="en-GB" sz="1400">
                <a:latin typeface="Tw Cen MT" panose="020B0602020104020603" pitchFamily="34" charset="0"/>
              </a:rPr>
              <a:t>Adaptability.</a:t>
            </a:r>
          </a:p>
          <a:p>
            <a:r>
              <a:rPr lang="en-GB" sz="1400">
                <a:latin typeface="Tw Cen MT" panose="020B0602020104020603" pitchFamily="34" charset="0"/>
              </a:rPr>
              <a:t>Organization. </a:t>
            </a:r>
          </a:p>
          <a:p>
            <a:r>
              <a:rPr lang="en-GB" sz="1400">
                <a:latin typeface="Tw Cen MT" panose="020B0602020104020603" pitchFamily="34" charset="0"/>
              </a:rPr>
              <a:t>Accepting constructive feedback.</a:t>
            </a:r>
          </a:p>
          <a:p>
            <a:endParaRPr lang="en-GB" sz="140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69BE295-B6BB-4323-A410-F382E2A340DE}"/>
              </a:ext>
            </a:extLst>
          </p:cNvPr>
          <p:cNvSpPr>
            <a:spLocks noGrp="1"/>
          </p:cNvSpPr>
          <p:nvPr>
            <p:ph sz="half" idx="2"/>
          </p:nvPr>
        </p:nvSpPr>
        <p:spPr>
          <a:xfrm>
            <a:off x="8451604" y="1412489"/>
            <a:ext cx="3197701" cy="4363844"/>
          </a:xfrm>
        </p:spPr>
        <p:txBody>
          <a:bodyPr>
            <a:normAutofit/>
          </a:bodyPr>
          <a:lstStyle/>
          <a:p>
            <a:r>
              <a:rPr lang="en-GB" sz="1400">
                <a:latin typeface="Tw Cen MT" panose="020B0602020104020603" pitchFamily="34" charset="0"/>
              </a:rPr>
              <a:t>Communication skills (listening, speaking and writing) </a:t>
            </a:r>
          </a:p>
          <a:p>
            <a:r>
              <a:rPr lang="en-GB" sz="1400">
                <a:latin typeface="Tw Cen MT" panose="020B0602020104020603" pitchFamily="34" charset="0"/>
              </a:rPr>
              <a:t>Analytical and research skills.</a:t>
            </a:r>
          </a:p>
          <a:p>
            <a:r>
              <a:rPr lang="en-GB" sz="1400">
                <a:latin typeface="Tw Cen MT" panose="020B0602020104020603" pitchFamily="34" charset="0"/>
              </a:rPr>
              <a:t>Flexibility/adaptability.</a:t>
            </a:r>
          </a:p>
          <a:p>
            <a:r>
              <a:rPr lang="en-GB" sz="1400">
                <a:latin typeface="Tw Cen MT" panose="020B0602020104020603" pitchFamily="34" charset="0"/>
              </a:rPr>
              <a:t>Interpersonal abilities. </a:t>
            </a:r>
          </a:p>
          <a:p>
            <a:r>
              <a:rPr lang="en-GB" sz="1400">
                <a:latin typeface="Tw Cen MT" panose="020B0602020104020603" pitchFamily="34" charset="0"/>
              </a:rPr>
              <a:t>Ability to make decisions and solve problems. </a:t>
            </a:r>
          </a:p>
          <a:p>
            <a:r>
              <a:rPr lang="en-GB" sz="1400">
                <a:latin typeface="Tw Cen MT" panose="020B0602020104020603" pitchFamily="34" charset="0"/>
              </a:rPr>
              <a:t>Ability to plan, organise and prioritise work. </a:t>
            </a:r>
          </a:p>
          <a:p>
            <a:r>
              <a:rPr lang="en-GB" sz="1400">
                <a:latin typeface="Tw Cen MT" panose="020B0602020104020603" pitchFamily="34" charset="0"/>
              </a:rPr>
              <a:t>Ability to wear multiple hats. </a:t>
            </a:r>
          </a:p>
          <a:p>
            <a:r>
              <a:rPr lang="en-GB" sz="1400">
                <a:latin typeface="Tw Cen MT" panose="020B0602020104020603" pitchFamily="34" charset="0"/>
              </a:rPr>
              <a:t>Leadership/management skills.</a:t>
            </a:r>
          </a:p>
          <a:p>
            <a:r>
              <a:rPr lang="en-GB" sz="1400">
                <a:latin typeface="Tw Cen MT" panose="020B0602020104020603" pitchFamily="34" charset="0"/>
              </a:rPr>
              <a:t>Complete a professional certificate or degree. </a:t>
            </a:r>
          </a:p>
          <a:p>
            <a:r>
              <a:rPr lang="en-GB" sz="1400">
                <a:latin typeface="Tw Cen MT" panose="020B0602020104020603" pitchFamily="34" charset="0"/>
              </a:rPr>
              <a:t>Work well on a team.</a:t>
            </a:r>
          </a:p>
          <a:p>
            <a:r>
              <a:rPr lang="en-GB" sz="1400">
                <a:latin typeface="Tw Cen MT" panose="020B0602020104020603" pitchFamily="34" charset="0"/>
              </a:rPr>
              <a:t>I sometimes lack confidence. </a:t>
            </a:r>
          </a:p>
        </p:txBody>
      </p:sp>
    </p:spTree>
    <p:extLst>
      <p:ext uri="{BB962C8B-B14F-4D97-AF65-F5344CB8AC3E}">
        <p14:creationId xmlns:p14="http://schemas.microsoft.com/office/powerpoint/2010/main" val="3453064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55632-ADFD-42E6-B591-84D86B67E303}"/>
              </a:ext>
            </a:extLst>
          </p:cNvPr>
          <p:cNvSpPr>
            <a:spLocks noGrp="1"/>
          </p:cNvSpPr>
          <p:nvPr>
            <p:ph idx="1"/>
          </p:nvPr>
        </p:nvSpPr>
        <p:spPr>
          <a:xfrm>
            <a:off x="781878" y="1691639"/>
            <a:ext cx="11264348" cy="4526281"/>
          </a:xfrm>
        </p:spPr>
        <p:txBody>
          <a:bodyPr anchor="t">
            <a:normAutofit/>
          </a:bodyPr>
          <a:lstStyle/>
          <a:p>
            <a:pPr marL="0" indent="0">
              <a:buNone/>
            </a:pPr>
            <a:r>
              <a:rPr lang="en-GB" sz="2200" b="1" dirty="0">
                <a:solidFill>
                  <a:schemeClr val="bg1"/>
                </a:solidFill>
                <a:highlight>
                  <a:srgbClr val="000080"/>
                </a:highlight>
              </a:rPr>
              <a:t>What is an Organisation in health and social care?</a:t>
            </a:r>
          </a:p>
          <a:p>
            <a:r>
              <a:rPr lang="en-GB" sz="2200" dirty="0"/>
              <a:t>The Health and Social Care sector consists of any organisation which provides healthcare support to people, for example hospitals, dentists, and specialist support like physiotherapy, and social care support, for example, nursing homes, foster caring, and nurseries.</a:t>
            </a:r>
          </a:p>
          <a:p>
            <a:pPr marL="0" indent="0">
              <a:buNone/>
            </a:pPr>
            <a:endParaRPr lang="en-GB" sz="2200" dirty="0"/>
          </a:p>
          <a:p>
            <a:r>
              <a:rPr lang="en-GB" sz="2200" dirty="0"/>
              <a:t>The Health and Social Care sector </a:t>
            </a:r>
            <a:r>
              <a:rPr lang="en-GB" sz="2200" dirty="0">
                <a:highlight>
                  <a:srgbClr val="FFFF00"/>
                </a:highlight>
              </a:rPr>
              <a:t>consists of any organisation </a:t>
            </a:r>
            <a:r>
              <a:rPr lang="en-GB" sz="2200" dirty="0"/>
              <a:t>which provides healthcare support to people, for example hospitals, dentists, and specialist support like physiotherapy, and social care support, for example, nursing homes, foster caring, and nurseries. In short, it includes any organisation or service which helps people live more independent, healthier lives.</a:t>
            </a:r>
          </a:p>
          <a:p>
            <a:endParaRPr lang="en-GB" sz="2200" dirty="0"/>
          </a:p>
        </p:txBody>
      </p:sp>
      <p:sp>
        <p:nvSpPr>
          <p:cNvPr id="4" name="Footer Placeholder 3">
            <a:extLst>
              <a:ext uri="{FF2B5EF4-FFF2-40B4-BE49-F238E27FC236}">
                <a16:creationId xmlns:a16="http://schemas.microsoft.com/office/drawing/2014/main" id="{6426BEB4-9123-44C1-B585-EC05AB3C289A}"/>
              </a:ext>
            </a:extLst>
          </p:cNvPr>
          <p:cNvSpPr>
            <a:spLocks noGrp="1"/>
          </p:cNvSpPr>
          <p:nvPr>
            <p:ph type="ftr" sz="quarter" idx="11"/>
          </p:nvPr>
        </p:nvSpPr>
        <p:spPr>
          <a:xfrm>
            <a:off x="4277367" y="6356350"/>
            <a:ext cx="4114800" cy="365125"/>
          </a:xfrm>
        </p:spPr>
        <p:txBody>
          <a:bodyPr>
            <a:normAutofit/>
          </a:bodyPr>
          <a:lstStyle/>
          <a:p>
            <a:pPr>
              <a:spcAft>
                <a:spcPts val="600"/>
              </a:spcAft>
            </a:pPr>
            <a:r>
              <a:rPr lang="en-GB">
                <a:solidFill>
                  <a:schemeClr val="tx1">
                    <a:alpha val="80000"/>
                  </a:schemeClr>
                </a:solidFill>
              </a:rPr>
              <a:t>Created by Tayo Alebiosu</a:t>
            </a:r>
          </a:p>
        </p:txBody>
      </p:sp>
    </p:spTree>
    <p:extLst>
      <p:ext uri="{BB962C8B-B14F-4D97-AF65-F5344CB8AC3E}">
        <p14:creationId xmlns:p14="http://schemas.microsoft.com/office/powerpoint/2010/main" val="159291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iagram&#10;&#10;Description automatically generated">
            <a:extLst>
              <a:ext uri="{FF2B5EF4-FFF2-40B4-BE49-F238E27FC236}">
                <a16:creationId xmlns:a16="http://schemas.microsoft.com/office/drawing/2014/main" id="{B4D2AE6E-1444-4F09-8212-9075065E186C}"/>
              </a:ext>
            </a:extLst>
          </p:cNvPr>
          <p:cNvPicPr>
            <a:picLocks noChangeAspect="1"/>
          </p:cNvPicPr>
          <p:nvPr/>
        </p:nvPicPr>
        <p:blipFill rotWithShape="1">
          <a:blip r:embed="rId2"/>
          <a:srcRect l="8298" r="23671"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a:extLst>
              <a:ext uri="{FF2B5EF4-FFF2-40B4-BE49-F238E27FC236}">
                <a16:creationId xmlns:a16="http://schemas.microsoft.com/office/drawing/2014/main" id="{74BC13D8-27A5-4FC4-AAD3-F4A66C9017BF}"/>
              </a:ext>
            </a:extLst>
          </p:cNvPr>
          <p:cNvSpPr>
            <a:spLocks noGrp="1"/>
          </p:cNvSpPr>
          <p:nvPr>
            <p:ph idx="1"/>
          </p:nvPr>
        </p:nvSpPr>
        <p:spPr>
          <a:xfrm rot="20075317">
            <a:off x="7147297" y="2116149"/>
            <a:ext cx="4342338" cy="1382425"/>
          </a:xfrm>
        </p:spPr>
        <p:txBody>
          <a:bodyPr>
            <a:normAutofit/>
          </a:bodyPr>
          <a:lstStyle/>
          <a:p>
            <a:r>
              <a:rPr lang="en-GB" sz="3200" b="1" dirty="0">
                <a:highlight>
                  <a:srgbClr val="00FFFF"/>
                </a:highlight>
              </a:rPr>
              <a:t>What is an organogram?</a:t>
            </a:r>
          </a:p>
          <a:p>
            <a:endParaRPr lang="en-US" sz="2000" dirty="0"/>
          </a:p>
        </p:txBody>
      </p:sp>
      <p:sp>
        <p:nvSpPr>
          <p:cNvPr id="2" name="Footer Placeholder 1">
            <a:extLst>
              <a:ext uri="{FF2B5EF4-FFF2-40B4-BE49-F238E27FC236}">
                <a16:creationId xmlns:a16="http://schemas.microsoft.com/office/drawing/2014/main" id="{7948BBF6-BBA1-4599-A02D-9E91785C017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rgbClr val="FFFFFF"/>
                </a:solidFill>
              </a:rPr>
              <a:t>Created by Tayo Alebiosu</a:t>
            </a:r>
          </a:p>
        </p:txBody>
      </p:sp>
    </p:spTree>
    <p:extLst>
      <p:ext uri="{BB962C8B-B14F-4D97-AF65-F5344CB8AC3E}">
        <p14:creationId xmlns:p14="http://schemas.microsoft.com/office/powerpoint/2010/main" val="786719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5FE2D2-2E30-4C0E-806B-582E95ECB408}"/>
              </a:ext>
            </a:extLst>
          </p:cNvPr>
          <p:cNvSpPr>
            <a:spLocks noGrp="1"/>
          </p:cNvSpPr>
          <p:nvPr>
            <p:ph idx="1"/>
          </p:nvPr>
        </p:nvSpPr>
        <p:spPr>
          <a:xfrm>
            <a:off x="321364" y="871468"/>
            <a:ext cx="11579087" cy="5648602"/>
          </a:xfrm>
        </p:spPr>
        <p:txBody>
          <a:bodyPr/>
          <a:lstStyle/>
          <a:p>
            <a:r>
              <a:rPr lang="en-GB" dirty="0">
                <a:solidFill>
                  <a:schemeClr val="bg1"/>
                </a:solidFill>
                <a:highlight>
                  <a:srgbClr val="0000FF"/>
                </a:highlight>
              </a:rPr>
              <a:t>What's an organogram?</a:t>
            </a:r>
          </a:p>
          <a:p>
            <a:r>
              <a:rPr lang="en-GB" dirty="0"/>
              <a:t>An organogram is a graphical representation of an organisation’s structure.</a:t>
            </a:r>
          </a:p>
          <a:p>
            <a:r>
              <a:rPr lang="en-GB" dirty="0"/>
              <a:t>It’s used to show hierarchical relationships between managers and the people who report to them, as well as departments. </a:t>
            </a:r>
          </a:p>
          <a:p>
            <a:r>
              <a:rPr lang="en-GB" dirty="0"/>
              <a:t>An organogram is a useful tool for organisations to both visualise reporting relationships and communicate employees’ names, skills, and contact information. </a:t>
            </a:r>
          </a:p>
          <a:p>
            <a:r>
              <a:rPr lang="en-GB" dirty="0"/>
              <a:t>The term "organogram" is used most often in the UK and is synonymous with "org chart.“</a:t>
            </a:r>
          </a:p>
          <a:p>
            <a:endParaRPr lang="en-GB" dirty="0"/>
          </a:p>
        </p:txBody>
      </p:sp>
      <p:sp>
        <p:nvSpPr>
          <p:cNvPr id="2" name="Footer Placeholder 1">
            <a:extLst>
              <a:ext uri="{FF2B5EF4-FFF2-40B4-BE49-F238E27FC236}">
                <a16:creationId xmlns:a16="http://schemas.microsoft.com/office/drawing/2014/main" id="{14C18A26-F241-4E77-94FB-55501978C2AC}"/>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2363282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2D7A-D236-481C-8535-82D4DBF0E4ED}"/>
              </a:ext>
            </a:extLst>
          </p:cNvPr>
          <p:cNvSpPr>
            <a:spLocks noGrp="1"/>
          </p:cNvSpPr>
          <p:nvPr>
            <p:ph type="title"/>
          </p:nvPr>
        </p:nvSpPr>
        <p:spPr>
          <a:xfrm>
            <a:off x="838200" y="365125"/>
            <a:ext cx="10515600" cy="1325563"/>
          </a:xfrm>
        </p:spPr>
        <p:txBody>
          <a:bodyPr>
            <a:normAutofit/>
          </a:bodyPr>
          <a:lstStyle/>
          <a:p>
            <a:r>
              <a:rPr lang="en-GB" dirty="0"/>
              <a:t>LO1-Activity-Individual Research -10mins</a:t>
            </a:r>
          </a:p>
        </p:txBody>
      </p:sp>
      <p:graphicFrame>
        <p:nvGraphicFramePr>
          <p:cNvPr id="5" name="Content Placeholder 2">
            <a:extLst>
              <a:ext uri="{FF2B5EF4-FFF2-40B4-BE49-F238E27FC236}">
                <a16:creationId xmlns:a16="http://schemas.microsoft.com/office/drawing/2014/main" id="{F0280E9C-B1E0-4F11-9D5F-CBA965057C1B}"/>
              </a:ext>
            </a:extLst>
          </p:cNvPr>
          <p:cNvGraphicFramePr>
            <a:graphicFrameLocks noGrp="1"/>
          </p:cNvGraphicFramePr>
          <p:nvPr>
            <p:ph idx="1"/>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E139084B-5764-44C2-A949-10C697F59DE2}"/>
              </a:ext>
            </a:extLst>
          </p:cNvPr>
          <p:cNvSpPr>
            <a:spLocks noGrp="1"/>
          </p:cNvSpPr>
          <p:nvPr>
            <p:ph type="ftr" sz="quarter" idx="11"/>
          </p:nvPr>
        </p:nvSpPr>
        <p:spPr/>
        <p:txBody>
          <a:bodyPr/>
          <a:lstStyle/>
          <a:p>
            <a:r>
              <a:rPr lang="en-GB"/>
              <a:t>Created by Tayo Alebiosu</a:t>
            </a:r>
          </a:p>
        </p:txBody>
      </p:sp>
      <p:sp>
        <p:nvSpPr>
          <p:cNvPr id="6" name="TextBox 5">
            <a:extLst>
              <a:ext uri="{FF2B5EF4-FFF2-40B4-BE49-F238E27FC236}">
                <a16:creationId xmlns:a16="http://schemas.microsoft.com/office/drawing/2014/main" id="{455C8565-A8D6-44ED-8646-0298AE5FA3E9}"/>
              </a:ext>
            </a:extLst>
          </p:cNvPr>
          <p:cNvSpPr txBox="1"/>
          <p:nvPr/>
        </p:nvSpPr>
        <p:spPr>
          <a:xfrm>
            <a:off x="1815548" y="1506022"/>
            <a:ext cx="7434470" cy="523220"/>
          </a:xfrm>
          <a:prstGeom prst="rect">
            <a:avLst/>
          </a:prstGeom>
          <a:noFill/>
        </p:spPr>
        <p:txBody>
          <a:bodyPr wrap="square">
            <a:spAutoFit/>
          </a:bodyPr>
          <a:lstStyle/>
          <a:p>
            <a:pPr marL="0" indent="0">
              <a:buNone/>
            </a:pPr>
            <a:r>
              <a:rPr lang="en-GB" sz="2800" b="1" dirty="0">
                <a:highlight>
                  <a:srgbClr val="FFFF00"/>
                </a:highlight>
              </a:rPr>
              <a:t>Now lets look at …An Organizational Structure</a:t>
            </a:r>
          </a:p>
        </p:txBody>
      </p:sp>
    </p:spTree>
    <p:extLst>
      <p:ext uri="{BB962C8B-B14F-4D97-AF65-F5344CB8AC3E}">
        <p14:creationId xmlns:p14="http://schemas.microsoft.com/office/powerpoint/2010/main" val="2668691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2493E-A19B-44A6-BC6A-EA0D7C4117F0}"/>
              </a:ext>
            </a:extLst>
          </p:cNvPr>
          <p:cNvSpPr>
            <a:spLocks noGrp="1"/>
          </p:cNvSpPr>
          <p:nvPr>
            <p:ph idx="1"/>
          </p:nvPr>
        </p:nvSpPr>
        <p:spPr>
          <a:xfrm>
            <a:off x="3299792" y="463826"/>
            <a:ext cx="8759686" cy="5713137"/>
          </a:xfrm>
        </p:spPr>
        <p:txBody>
          <a:bodyPr anchor="ctr">
            <a:normAutofit/>
          </a:bodyPr>
          <a:lstStyle/>
          <a:p>
            <a:r>
              <a:rPr lang="en-GB" sz="2000" dirty="0"/>
              <a:t>An organizational structure is a system that </a:t>
            </a:r>
            <a:r>
              <a:rPr lang="en-GB" sz="2000" dirty="0">
                <a:highlight>
                  <a:srgbClr val="FFFF00"/>
                </a:highlight>
              </a:rPr>
              <a:t>outlines</a:t>
            </a:r>
            <a:r>
              <a:rPr lang="en-GB" sz="2000" dirty="0"/>
              <a:t> how certain activities are directed in order to achieve the goals of an organization. These activities can include </a:t>
            </a:r>
            <a:r>
              <a:rPr lang="en-GB" sz="2000" dirty="0">
                <a:highlight>
                  <a:srgbClr val="00FF00"/>
                </a:highlight>
              </a:rPr>
              <a:t>rules</a:t>
            </a:r>
            <a:r>
              <a:rPr lang="en-GB" sz="2000" dirty="0"/>
              <a:t>, </a:t>
            </a:r>
            <a:r>
              <a:rPr lang="en-GB" sz="2000" dirty="0">
                <a:highlight>
                  <a:srgbClr val="FFFF00"/>
                </a:highlight>
              </a:rPr>
              <a:t>roles</a:t>
            </a:r>
            <a:r>
              <a:rPr lang="en-GB" sz="2000" dirty="0"/>
              <a:t>, and </a:t>
            </a:r>
            <a:r>
              <a:rPr lang="en-GB" sz="2000" dirty="0">
                <a:highlight>
                  <a:srgbClr val="FF00FF"/>
                </a:highlight>
              </a:rPr>
              <a:t>responsibilities.</a:t>
            </a:r>
          </a:p>
          <a:p>
            <a:pPr marL="0" indent="0">
              <a:buNone/>
            </a:pPr>
            <a:endParaRPr lang="en-GB" sz="2000" dirty="0"/>
          </a:p>
          <a:p>
            <a:r>
              <a:rPr lang="en-GB" sz="2000" dirty="0"/>
              <a:t>The organizational structure also determines how information flows between levels within the company.</a:t>
            </a:r>
          </a:p>
          <a:p>
            <a:r>
              <a:rPr lang="en-GB" sz="2000" dirty="0"/>
              <a:t> </a:t>
            </a:r>
            <a:r>
              <a:rPr lang="en-GB" sz="2000" dirty="0">
                <a:highlight>
                  <a:srgbClr val="FFFF00"/>
                </a:highlight>
              </a:rPr>
              <a:t>For example, </a:t>
            </a:r>
            <a:r>
              <a:rPr lang="en-GB" sz="2000" dirty="0"/>
              <a:t>in a centralized structure, decisions flow from the top down, while in a decentralized structure, decision-making power is distributed among various levels of the organization.</a:t>
            </a:r>
          </a:p>
          <a:p>
            <a:pPr marL="0" indent="0">
              <a:buNone/>
            </a:pPr>
            <a:endParaRPr lang="en-GB" sz="2000" dirty="0"/>
          </a:p>
          <a:p>
            <a:r>
              <a:rPr lang="en-GB" sz="2000" dirty="0"/>
              <a:t>Having an organizational structure in place allows companies to remain efficient and focused.</a:t>
            </a:r>
          </a:p>
        </p:txBody>
      </p:sp>
      <p:sp>
        <p:nvSpPr>
          <p:cNvPr id="9" name="TextBox 8">
            <a:extLst>
              <a:ext uri="{FF2B5EF4-FFF2-40B4-BE49-F238E27FC236}">
                <a16:creationId xmlns:a16="http://schemas.microsoft.com/office/drawing/2014/main" id="{20441061-B89D-4CD1-B6C7-329919232772}"/>
              </a:ext>
            </a:extLst>
          </p:cNvPr>
          <p:cNvSpPr txBox="1"/>
          <p:nvPr/>
        </p:nvSpPr>
        <p:spPr>
          <a:xfrm>
            <a:off x="558165" y="2823578"/>
            <a:ext cx="3205452" cy="1569660"/>
          </a:xfrm>
          <a:prstGeom prst="rect">
            <a:avLst/>
          </a:prstGeom>
          <a:noFill/>
        </p:spPr>
        <p:txBody>
          <a:bodyPr wrap="square">
            <a:spAutoFit/>
          </a:bodyPr>
          <a:lstStyle/>
          <a:p>
            <a:pPr marL="0" indent="0">
              <a:buNone/>
            </a:pPr>
            <a:r>
              <a:rPr lang="en-GB" sz="2400" b="1" dirty="0"/>
              <a:t>Now lets look at …What Is an Organizational Structure?</a:t>
            </a:r>
          </a:p>
        </p:txBody>
      </p:sp>
      <p:sp>
        <p:nvSpPr>
          <p:cNvPr id="5" name="Footer Placeholder 4">
            <a:extLst>
              <a:ext uri="{FF2B5EF4-FFF2-40B4-BE49-F238E27FC236}">
                <a16:creationId xmlns:a16="http://schemas.microsoft.com/office/drawing/2014/main" id="{5847C406-7912-42AA-A099-60D6A5374CD1}"/>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69217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utdoor warehouse">
            <a:extLst>
              <a:ext uri="{FF2B5EF4-FFF2-40B4-BE49-F238E27FC236}">
                <a16:creationId xmlns:a16="http://schemas.microsoft.com/office/drawing/2014/main" id="{2BE397FF-0731-49C9-AFFF-916D44C3178A}"/>
              </a:ext>
            </a:extLst>
          </p:cNvPr>
          <p:cNvPicPr>
            <a:picLocks noChangeAspect="1"/>
          </p:cNvPicPr>
          <p:nvPr/>
        </p:nvPicPr>
        <p:blipFill rotWithShape="1">
          <a:blip r:embed="rId2"/>
          <a:srcRect l="20886" r="3203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3" name="Content Placeholder 2">
            <a:extLst>
              <a:ext uri="{FF2B5EF4-FFF2-40B4-BE49-F238E27FC236}">
                <a16:creationId xmlns:a16="http://schemas.microsoft.com/office/drawing/2014/main" id="{3A1EC61B-8F60-44DE-98EC-788F575F976E}"/>
              </a:ext>
            </a:extLst>
          </p:cNvPr>
          <p:cNvSpPr>
            <a:spLocks noGrp="1"/>
          </p:cNvSpPr>
          <p:nvPr>
            <p:ph idx="1"/>
          </p:nvPr>
        </p:nvSpPr>
        <p:spPr>
          <a:xfrm>
            <a:off x="5078437" y="140678"/>
            <a:ext cx="6935372" cy="6079148"/>
          </a:xfrm>
        </p:spPr>
        <p:txBody>
          <a:bodyPr>
            <a:noAutofit/>
          </a:bodyPr>
          <a:lstStyle/>
          <a:p>
            <a:r>
              <a:rPr lang="en-GB" sz="2200" dirty="0">
                <a:latin typeface="Tw Cen MT" panose="020B0602020104020603" pitchFamily="34" charset="0"/>
              </a:rPr>
              <a:t>Businesses of all shapes and sizes use organizational structures heavily. They define a </a:t>
            </a:r>
            <a:r>
              <a:rPr lang="en-GB" sz="2200" dirty="0">
                <a:highlight>
                  <a:srgbClr val="FFFF00"/>
                </a:highlight>
                <a:latin typeface="Tw Cen MT" panose="020B0602020104020603" pitchFamily="34" charset="0"/>
              </a:rPr>
              <a:t>specific hierarchy </a:t>
            </a:r>
            <a:r>
              <a:rPr lang="en-GB" sz="2200" dirty="0">
                <a:latin typeface="Tw Cen MT" panose="020B0602020104020603" pitchFamily="34" charset="0"/>
              </a:rPr>
              <a:t>within an organization.</a:t>
            </a:r>
          </a:p>
          <a:p>
            <a:r>
              <a:rPr lang="en-GB" sz="2200" dirty="0">
                <a:latin typeface="Tw Cen MT" panose="020B0602020104020603" pitchFamily="34" charset="0"/>
              </a:rPr>
              <a:t> A successful organizational structure defines each employee's job and how it fits within the overall system. </a:t>
            </a:r>
          </a:p>
          <a:p>
            <a:r>
              <a:rPr lang="en-GB" sz="2200" dirty="0">
                <a:latin typeface="Tw Cen MT" panose="020B0602020104020603" pitchFamily="34" charset="0"/>
              </a:rPr>
              <a:t>Put simply, the organizational structure lays out who does what so the company can meet its objectives.</a:t>
            </a:r>
          </a:p>
          <a:p>
            <a:endParaRPr lang="en-GB" sz="2200" dirty="0">
              <a:latin typeface="Tw Cen MT" panose="020B0602020104020603" pitchFamily="34" charset="0"/>
            </a:endParaRPr>
          </a:p>
          <a:p>
            <a:r>
              <a:rPr lang="en-GB" sz="2200" dirty="0">
                <a:latin typeface="Tw Cen MT" panose="020B0602020104020603" pitchFamily="34" charset="0"/>
              </a:rPr>
              <a:t>This structuring provides a company with a visual representation of how it is shaped and how it can best move forward in achieving its goals.</a:t>
            </a:r>
          </a:p>
          <a:p>
            <a:r>
              <a:rPr lang="en-GB" sz="2200" dirty="0">
                <a:latin typeface="Tw Cen MT" panose="020B0602020104020603" pitchFamily="34" charset="0"/>
              </a:rPr>
              <a:t>Organizational structures are normally illustrated in some sort of </a:t>
            </a:r>
            <a:r>
              <a:rPr lang="en-GB" sz="2200" dirty="0">
                <a:highlight>
                  <a:srgbClr val="FFFF00"/>
                </a:highlight>
                <a:latin typeface="Tw Cen MT" panose="020B0602020104020603" pitchFamily="34" charset="0"/>
              </a:rPr>
              <a:t>chart</a:t>
            </a:r>
            <a:r>
              <a:rPr lang="en-GB" sz="2200" dirty="0">
                <a:latin typeface="Tw Cen MT" panose="020B0602020104020603" pitchFamily="34" charset="0"/>
              </a:rPr>
              <a:t> or </a:t>
            </a:r>
            <a:r>
              <a:rPr lang="en-GB" sz="2200" dirty="0">
                <a:highlight>
                  <a:srgbClr val="00FFFF"/>
                </a:highlight>
                <a:latin typeface="Tw Cen MT" panose="020B0602020104020603" pitchFamily="34" charset="0"/>
              </a:rPr>
              <a:t>diagram</a:t>
            </a:r>
            <a:r>
              <a:rPr lang="en-GB" sz="2200" dirty="0">
                <a:latin typeface="Tw Cen MT" panose="020B0602020104020603" pitchFamily="34" charset="0"/>
              </a:rPr>
              <a:t> like a pyramid, where the most powerful members of the organization sit at the top, while those with the least amount of power are at the bottom.</a:t>
            </a:r>
          </a:p>
        </p:txBody>
      </p:sp>
      <p:sp>
        <p:nvSpPr>
          <p:cNvPr id="4" name="Footer Placeholder 3">
            <a:extLst>
              <a:ext uri="{FF2B5EF4-FFF2-40B4-BE49-F238E27FC236}">
                <a16:creationId xmlns:a16="http://schemas.microsoft.com/office/drawing/2014/main" id="{55262E5F-3C1F-4BBF-A879-119102A8F263}"/>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704369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52DD-C75C-4F90-9237-3B0A3AA85B5F}"/>
              </a:ext>
            </a:extLst>
          </p:cNvPr>
          <p:cNvSpPr>
            <a:spLocks noGrp="1"/>
          </p:cNvSpPr>
          <p:nvPr>
            <p:ph type="title"/>
          </p:nvPr>
        </p:nvSpPr>
        <p:spPr>
          <a:xfrm>
            <a:off x="4896004" y="154109"/>
            <a:ext cx="6444173" cy="1498151"/>
          </a:xfrm>
        </p:spPr>
        <p:txBody>
          <a:bodyPr>
            <a:normAutofit/>
          </a:bodyPr>
          <a:lstStyle/>
          <a:p>
            <a:pPr algn="ctr"/>
            <a:r>
              <a:rPr lang="en-GB" sz="4100" i="0" dirty="0">
                <a:effectLst/>
                <a:highlight>
                  <a:srgbClr val="FFFF00"/>
                </a:highlight>
                <a:latin typeface="Tw Cen MT" panose="020B0602020104020603" pitchFamily="34" charset="0"/>
              </a:rPr>
              <a:t>Models of</a:t>
            </a:r>
            <a:r>
              <a:rPr lang="en-GB" sz="4100" dirty="0">
                <a:highlight>
                  <a:srgbClr val="FFFF00"/>
                </a:highlight>
                <a:latin typeface="Tw Cen MT" panose="020B0602020104020603" pitchFamily="34" charset="0"/>
              </a:rPr>
              <a:t> organizational structure</a:t>
            </a:r>
          </a:p>
        </p:txBody>
      </p:sp>
      <p:pic>
        <p:nvPicPr>
          <p:cNvPr id="5" name="Picture 4" descr="3D box skeletons">
            <a:extLst>
              <a:ext uri="{FF2B5EF4-FFF2-40B4-BE49-F238E27FC236}">
                <a16:creationId xmlns:a16="http://schemas.microsoft.com/office/drawing/2014/main" id="{D8B1A932-6E2C-48F4-8F93-E92217D96721}"/>
              </a:ext>
            </a:extLst>
          </p:cNvPr>
          <p:cNvPicPr>
            <a:picLocks noChangeAspect="1"/>
          </p:cNvPicPr>
          <p:nvPr/>
        </p:nvPicPr>
        <p:blipFill rotWithShape="1">
          <a:blip r:embed="rId2"/>
          <a:srcRect l="21949" r="18516" b="-1"/>
          <a:stretch/>
        </p:blipFill>
        <p:spPr>
          <a:xfrm>
            <a:off x="21" y="10"/>
            <a:ext cx="4389100"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CF78EAD-5E66-461A-9BA3-6D24BF00CF96}"/>
              </a:ext>
            </a:extLst>
          </p:cNvPr>
          <p:cNvSpPr>
            <a:spLocks noGrp="1"/>
          </p:cNvSpPr>
          <p:nvPr>
            <p:ph idx="1"/>
          </p:nvPr>
        </p:nvSpPr>
        <p:spPr>
          <a:xfrm>
            <a:off x="4840746" y="1806369"/>
            <a:ext cx="6625308" cy="3843666"/>
          </a:xfrm>
        </p:spPr>
        <p:txBody>
          <a:bodyPr>
            <a:noAutofit/>
          </a:bodyPr>
          <a:lstStyle/>
          <a:p>
            <a:r>
              <a:rPr lang="en-GB" sz="3200" dirty="0"/>
              <a:t>Hierarchical org structure</a:t>
            </a:r>
          </a:p>
          <a:p>
            <a:r>
              <a:rPr lang="en-GB" sz="3200" dirty="0"/>
              <a:t>Functional org structure</a:t>
            </a:r>
          </a:p>
          <a:p>
            <a:r>
              <a:rPr lang="en-GB" sz="3200" dirty="0"/>
              <a:t>Horizontal or flat org structure</a:t>
            </a:r>
          </a:p>
          <a:p>
            <a:r>
              <a:rPr lang="en-GB" sz="3200" dirty="0"/>
              <a:t>Divisional org structures (market-based, product-based, geographic)</a:t>
            </a:r>
          </a:p>
          <a:p>
            <a:r>
              <a:rPr lang="en-GB" sz="3200" dirty="0"/>
              <a:t>Matrix org structure</a:t>
            </a:r>
          </a:p>
          <a:p>
            <a:r>
              <a:rPr lang="en-GB" sz="3200" dirty="0"/>
              <a:t>Team-based org structure</a:t>
            </a:r>
          </a:p>
          <a:p>
            <a:r>
              <a:rPr lang="en-GB" sz="3200" dirty="0"/>
              <a:t>Network org structure.</a:t>
            </a:r>
          </a:p>
        </p:txBody>
      </p:sp>
      <p:sp>
        <p:nvSpPr>
          <p:cNvPr id="4" name="Footer Placeholder 3">
            <a:extLst>
              <a:ext uri="{FF2B5EF4-FFF2-40B4-BE49-F238E27FC236}">
                <a16:creationId xmlns:a16="http://schemas.microsoft.com/office/drawing/2014/main" id="{7129CA5C-EB29-4479-9411-AB34BFA7389A}"/>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497618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 puzzle with one red piece">
            <a:extLst>
              <a:ext uri="{FF2B5EF4-FFF2-40B4-BE49-F238E27FC236}">
                <a16:creationId xmlns:a16="http://schemas.microsoft.com/office/drawing/2014/main" id="{98BE14A7-98BE-4FB1-A3D2-59FA5E7BFBB4}"/>
              </a:ext>
            </a:extLst>
          </p:cNvPr>
          <p:cNvPicPr>
            <a:picLocks noChangeAspect="1"/>
          </p:cNvPicPr>
          <p:nvPr/>
        </p:nvPicPr>
        <p:blipFill rotWithShape="1">
          <a:blip r:embed="rId2"/>
          <a:srcRect l="30889" r="2928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3" name="Content Placeholder 2">
            <a:extLst>
              <a:ext uri="{FF2B5EF4-FFF2-40B4-BE49-F238E27FC236}">
                <a16:creationId xmlns:a16="http://schemas.microsoft.com/office/drawing/2014/main" id="{FE88C2D6-B290-442F-B255-43552921E64C}"/>
              </a:ext>
            </a:extLst>
          </p:cNvPr>
          <p:cNvSpPr>
            <a:spLocks noGrp="1"/>
          </p:cNvSpPr>
          <p:nvPr>
            <p:ph idx="1"/>
          </p:nvPr>
        </p:nvSpPr>
        <p:spPr>
          <a:xfrm>
            <a:off x="5205046" y="590843"/>
            <a:ext cx="6994320" cy="5628982"/>
          </a:xfrm>
        </p:spPr>
        <p:txBody>
          <a:bodyPr>
            <a:normAutofit/>
          </a:bodyPr>
          <a:lstStyle/>
          <a:p>
            <a:pPr marL="0" indent="0">
              <a:buNone/>
            </a:pPr>
            <a:r>
              <a:rPr lang="en-GB" sz="2400" dirty="0" err="1">
                <a:latin typeface="Tw Cen MT" panose="020B0602020104020603" pitchFamily="34" charset="0"/>
              </a:rPr>
              <a:t>Cont</a:t>
            </a:r>
            <a:r>
              <a:rPr lang="en-GB" sz="2400" dirty="0">
                <a:latin typeface="Tw Cen MT" panose="020B0602020104020603" pitchFamily="34" charset="0"/>
              </a:rPr>
              <a:t>…</a:t>
            </a:r>
          </a:p>
          <a:p>
            <a:r>
              <a:rPr lang="en-GB" sz="2400" dirty="0">
                <a:latin typeface="Tw Cen MT" panose="020B0602020104020603" pitchFamily="34" charset="0"/>
              </a:rPr>
              <a:t>Not having a formal structure in place may prove difficult for certain organizations. For instance, employees may have difficulty knowing to whom they should report.</a:t>
            </a:r>
          </a:p>
          <a:p>
            <a:r>
              <a:rPr lang="en-GB" sz="2400" dirty="0">
                <a:latin typeface="Tw Cen MT" panose="020B0602020104020603" pitchFamily="34" charset="0"/>
              </a:rPr>
              <a:t> That can lead to uncertainty as to who is responsible for what in the organization.</a:t>
            </a:r>
          </a:p>
          <a:p>
            <a:endParaRPr lang="en-GB" sz="2400" dirty="0">
              <a:latin typeface="Tw Cen MT" panose="020B0602020104020603" pitchFamily="34" charset="0"/>
            </a:endParaRPr>
          </a:p>
          <a:p>
            <a:r>
              <a:rPr lang="en-GB" sz="2400" dirty="0">
                <a:latin typeface="Tw Cen MT" panose="020B0602020104020603" pitchFamily="34" charset="0"/>
              </a:rPr>
              <a:t>Having a structure in place can help with efficiency and provide clarity for everyone at every level. </a:t>
            </a:r>
          </a:p>
          <a:p>
            <a:r>
              <a:rPr lang="en-GB" sz="2400" dirty="0">
                <a:latin typeface="Tw Cen MT" panose="020B0602020104020603" pitchFamily="34" charset="0"/>
              </a:rPr>
              <a:t>That also means each and every department can be more productive, as they are likely to be more focused on energy and time.</a:t>
            </a:r>
          </a:p>
        </p:txBody>
      </p:sp>
      <p:sp>
        <p:nvSpPr>
          <p:cNvPr id="4" name="Footer Placeholder 3">
            <a:extLst>
              <a:ext uri="{FF2B5EF4-FFF2-40B4-BE49-F238E27FC236}">
                <a16:creationId xmlns:a16="http://schemas.microsoft.com/office/drawing/2014/main" id="{5A46435D-590A-448F-91A4-728A8709ED3A}"/>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62957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IM">
            <a:extLst>
              <a:ext uri="{FF2B5EF4-FFF2-40B4-BE49-F238E27FC236}">
                <a16:creationId xmlns:a16="http://schemas.microsoft.com/office/drawing/2014/main" id="{E8CC29C1-70F3-43ED-9D6B-8032B1B552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68" b="8331"/>
          <a:stretch/>
        </p:blipFill>
        <p:spPr bwMode="auto">
          <a:xfrm>
            <a:off x="7368209" y="10"/>
            <a:ext cx="482379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DBA89F6-93B5-4864-88D2-50C001B26350}"/>
              </a:ext>
            </a:extLst>
          </p:cNvPr>
          <p:cNvSpPr>
            <a:spLocks noGrp="1"/>
          </p:cNvSpPr>
          <p:nvPr>
            <p:ph idx="1"/>
          </p:nvPr>
        </p:nvSpPr>
        <p:spPr>
          <a:xfrm>
            <a:off x="450575" y="543147"/>
            <a:ext cx="7084080" cy="5633816"/>
          </a:xfrm>
        </p:spPr>
        <p:txBody>
          <a:bodyPr>
            <a:normAutofit/>
          </a:bodyPr>
          <a:lstStyle/>
          <a:p>
            <a:pPr marL="0" indent="0">
              <a:buNone/>
            </a:pPr>
            <a:r>
              <a:rPr lang="en-GB" b="1" i="1" dirty="0">
                <a:solidFill>
                  <a:schemeClr val="bg1"/>
                </a:solidFill>
                <a:highlight>
                  <a:srgbClr val="008080"/>
                </a:highlight>
                <a:latin typeface="Tw Cen MT" panose="020B0602020104020603" pitchFamily="34" charset="0"/>
              </a:rPr>
              <a:t>Aim;</a:t>
            </a:r>
          </a:p>
          <a:p>
            <a:pPr marL="0" indent="0">
              <a:lnSpc>
                <a:spcPct val="115000"/>
              </a:lnSpc>
              <a:spcBef>
                <a:spcPts val="600"/>
              </a:spcBef>
              <a:spcAft>
                <a:spcPts val="1000"/>
              </a:spcAft>
              <a:buNone/>
            </a:pPr>
            <a:r>
              <a:rPr lang="en-GB" b="1" dirty="0">
                <a:effectLst/>
                <a:latin typeface="Tw Cen MT" panose="020B0602020104020603" pitchFamily="34" charset="0"/>
                <a:ea typeface="Times New Roman" panose="02020603050405020304" pitchFamily="18" charset="0"/>
                <a:cs typeface="Arial" panose="020B0604020202020204" pitchFamily="34" charset="0"/>
              </a:rPr>
              <a:t>L03-Negotiate and plan learning, continuing professional development needs.</a:t>
            </a:r>
            <a:endParaRPr lang="en-GB" dirty="0">
              <a:effectLst/>
              <a:latin typeface="Tw Cen MT" panose="020B0602020104020603" pitchFamily="34" charset="0"/>
              <a:ea typeface="Times New Roman" panose="02020603050405020304" pitchFamily="18" charset="0"/>
              <a:cs typeface="Times New Roman" panose="02020603050405020304" pitchFamily="18" charset="0"/>
            </a:endParaRPr>
          </a:p>
          <a:p>
            <a:pPr marL="0" indent="0">
              <a:spcAft>
                <a:spcPts val="800"/>
              </a:spcAft>
              <a:buNone/>
            </a:pPr>
            <a:r>
              <a:rPr lang="en-GB" b="1" i="1" dirty="0">
                <a:solidFill>
                  <a:schemeClr val="bg1"/>
                </a:solidFill>
                <a:highlight>
                  <a:srgbClr val="008080"/>
                </a:highlight>
                <a:latin typeface="Tw Cen MT" panose="020B0602020104020603" pitchFamily="34" charset="0"/>
              </a:rPr>
              <a:t>Learning outcomes </a:t>
            </a:r>
          </a:p>
          <a:p>
            <a:pPr marL="0" indent="0">
              <a:spcAft>
                <a:spcPts val="800"/>
              </a:spcAft>
              <a:buNone/>
            </a:pPr>
            <a:r>
              <a:rPr lang="en-GB" b="1" i="1" dirty="0">
                <a:solidFill>
                  <a:schemeClr val="bg1"/>
                </a:solidFill>
                <a:highlight>
                  <a:srgbClr val="008080"/>
                </a:highlight>
                <a:latin typeface="Tw Cen MT" panose="020B0602020104020603" pitchFamily="34" charset="0"/>
              </a:rPr>
              <a:t>At the end of this lesson students will be able to;</a:t>
            </a:r>
          </a:p>
          <a:p>
            <a:pPr marL="0" indent="0">
              <a:buNone/>
            </a:pPr>
            <a:endParaRPr lang="en-GB" b="1" i="1" dirty="0">
              <a:highlight>
                <a:srgbClr val="00FF00"/>
              </a:highlight>
              <a:latin typeface="Tw Cen MT" panose="020B0602020104020603" pitchFamily="34" charset="0"/>
            </a:endParaRPr>
          </a:p>
          <a:p>
            <a:pPr marL="514350" indent="-514350">
              <a:buFont typeface="+mj-lt"/>
              <a:buAutoNum type="arabicPeriod"/>
            </a:pPr>
            <a:r>
              <a:rPr lang="en-GB" dirty="0">
                <a:effectLst/>
                <a:latin typeface="Tw Cen MT" panose="020B0602020104020603" pitchFamily="34" charset="0"/>
                <a:ea typeface="Times New Roman" panose="02020603050405020304" pitchFamily="18" charset="0"/>
              </a:rPr>
              <a:t>Produce an organigram for a learning plan design to meet the need of individuals</a:t>
            </a:r>
          </a:p>
          <a:p>
            <a:pPr marL="514350" indent="-514350">
              <a:buFont typeface="+mj-lt"/>
              <a:buAutoNum type="arabicPeriod"/>
            </a:pPr>
            <a:r>
              <a:rPr lang="en-US" sz="2800" dirty="0"/>
              <a:t>Describe the Basic structure of an </a:t>
            </a:r>
            <a:r>
              <a:rPr lang="en-US" sz="2800" dirty="0" err="1"/>
              <a:t>organisation</a:t>
            </a:r>
            <a:endParaRPr lang="en-GB" sz="1800" dirty="0"/>
          </a:p>
          <a:p>
            <a:pPr marL="514350" indent="-514350">
              <a:buFont typeface="+mj-lt"/>
              <a:buAutoNum type="arabicPeriod"/>
            </a:pPr>
            <a:endParaRPr lang="en-GB" dirty="0">
              <a:effectLst/>
              <a:latin typeface="Tw Cen MT" panose="020B0602020104020603" pitchFamily="34" charset="0"/>
              <a:ea typeface="Times New Roman" panose="02020603050405020304" pitchFamily="18" charset="0"/>
            </a:endParaRPr>
          </a:p>
          <a:p>
            <a:pPr marL="0" indent="0">
              <a:buNone/>
            </a:pPr>
            <a:endParaRPr lang="en-GB" dirty="0">
              <a:latin typeface="Tw Cen MT" panose="020B0602020104020603" pitchFamily="34" charset="0"/>
            </a:endParaRPr>
          </a:p>
          <a:p>
            <a:pPr marL="514350" indent="-514350">
              <a:buFont typeface="+mj-lt"/>
              <a:buAutoNum type="arabicPeriod"/>
            </a:pPr>
            <a:endParaRPr lang="en-GB" sz="2000" dirty="0">
              <a:effectLst/>
              <a:latin typeface="Tw Cen MT" panose="020B0602020104020603" pitchFamily="34" charset="0"/>
              <a:ea typeface="Times New Roman" panose="02020603050405020304" pitchFamily="18" charset="0"/>
            </a:endParaRPr>
          </a:p>
          <a:p>
            <a:pPr marL="514350" indent="-514350">
              <a:buFont typeface="+mj-lt"/>
              <a:buAutoNum type="arabicPeriod"/>
            </a:pPr>
            <a:endParaRPr lang="en-GB" sz="2000" b="1" dirty="0"/>
          </a:p>
          <a:p>
            <a:pPr marL="0" indent="0">
              <a:buNone/>
            </a:pPr>
            <a:endParaRPr lang="en-GB" sz="2000" dirty="0"/>
          </a:p>
          <a:p>
            <a:pPr marL="0" indent="0">
              <a:buNone/>
            </a:pPr>
            <a:endParaRPr lang="en-GB" sz="2000" dirty="0"/>
          </a:p>
          <a:p>
            <a:pPr marL="0" indent="0">
              <a:buNone/>
            </a:pPr>
            <a:endParaRPr lang="en-GB" sz="2000" dirty="0">
              <a:latin typeface="Tw Cen MT" panose="020B0602020104020603" pitchFamily="34" charset="0"/>
            </a:endParaRPr>
          </a:p>
          <a:p>
            <a:endParaRPr lang="en-GB" sz="2000" dirty="0"/>
          </a:p>
        </p:txBody>
      </p:sp>
      <p:sp>
        <p:nvSpPr>
          <p:cNvPr id="2" name="Footer Placeholder 1">
            <a:extLst>
              <a:ext uri="{FF2B5EF4-FFF2-40B4-BE49-F238E27FC236}">
                <a16:creationId xmlns:a16="http://schemas.microsoft.com/office/drawing/2014/main" id="{8D1148DD-0E9C-4D7C-A524-7BA032D78CC9}"/>
              </a:ext>
            </a:extLst>
          </p:cNvPr>
          <p:cNvSpPr>
            <a:spLocks noGrp="1"/>
          </p:cNvSpPr>
          <p:nvPr>
            <p:ph type="ftr" sz="quarter" idx="11"/>
          </p:nvPr>
        </p:nvSpPr>
        <p:spPr>
          <a:xfrm>
            <a:off x="4587610" y="6356350"/>
            <a:ext cx="3016781" cy="365125"/>
          </a:xfrm>
        </p:spPr>
        <p:txBody>
          <a:bodyPr>
            <a:normAutofit/>
          </a:bodyPr>
          <a:lstStyle/>
          <a:p>
            <a:pPr>
              <a:spcAft>
                <a:spcPts val="600"/>
              </a:spcAft>
            </a:pPr>
            <a:r>
              <a:rPr lang="en-GB"/>
              <a:t>Created by Tayo Alebiosu</a:t>
            </a:r>
          </a:p>
        </p:txBody>
      </p:sp>
    </p:spTree>
    <p:extLst>
      <p:ext uri="{BB962C8B-B14F-4D97-AF65-F5344CB8AC3E}">
        <p14:creationId xmlns:p14="http://schemas.microsoft.com/office/powerpoint/2010/main" val="1240808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D box skeletons">
            <a:extLst>
              <a:ext uri="{FF2B5EF4-FFF2-40B4-BE49-F238E27FC236}">
                <a16:creationId xmlns:a16="http://schemas.microsoft.com/office/drawing/2014/main" id="{E98C280D-826B-4E2A-B0F0-CAE9136F329D}"/>
              </a:ext>
            </a:extLst>
          </p:cNvPr>
          <p:cNvPicPr>
            <a:picLocks noChangeAspect="1"/>
          </p:cNvPicPr>
          <p:nvPr/>
        </p:nvPicPr>
        <p:blipFill rotWithShape="1">
          <a:blip r:embed="rId2"/>
          <a:srcRect l="22717" r="17749" b="-1"/>
          <a:stretch/>
        </p:blipFill>
        <p:spPr>
          <a:xfrm>
            <a:off x="21" y="10"/>
            <a:ext cx="4220288"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EEA9673-FAAD-4D37-A1DD-93A2258FA7CE}"/>
              </a:ext>
            </a:extLst>
          </p:cNvPr>
          <p:cNvSpPr>
            <a:spLocks noGrp="1"/>
          </p:cNvSpPr>
          <p:nvPr>
            <p:ph idx="1"/>
          </p:nvPr>
        </p:nvSpPr>
        <p:spPr>
          <a:xfrm>
            <a:off x="4023361" y="379828"/>
            <a:ext cx="7948246" cy="5797135"/>
          </a:xfrm>
        </p:spPr>
        <p:txBody>
          <a:bodyPr>
            <a:noAutofit/>
          </a:bodyPr>
          <a:lstStyle/>
          <a:p>
            <a:pPr marL="0" indent="0">
              <a:buNone/>
            </a:pPr>
            <a:r>
              <a:rPr lang="en-GB" sz="2400" dirty="0">
                <a:highlight>
                  <a:srgbClr val="FFFF00"/>
                </a:highlight>
                <a:latin typeface="Tw Cen MT" panose="020B0602020104020603" pitchFamily="34" charset="0"/>
              </a:rPr>
              <a:t>Benefits of Organizational Structures</a:t>
            </a:r>
          </a:p>
          <a:p>
            <a:r>
              <a:rPr lang="en-GB" sz="2400" dirty="0">
                <a:latin typeface="Tw Cen MT" panose="020B0602020104020603" pitchFamily="34" charset="0"/>
              </a:rPr>
              <a:t>Putting an organizational structure in place can be very beneficial to a company.</a:t>
            </a:r>
          </a:p>
          <a:p>
            <a:r>
              <a:rPr lang="en-GB" sz="2400" dirty="0">
                <a:latin typeface="Tw Cen MT" panose="020B0602020104020603" pitchFamily="34" charset="0"/>
              </a:rPr>
              <a:t> The structure not only defines a company's hierarchy but also allows the firm to layout the pay structure for its employees.</a:t>
            </a:r>
          </a:p>
          <a:p>
            <a:r>
              <a:rPr lang="en-GB" sz="2400" dirty="0">
                <a:latin typeface="Tw Cen MT" panose="020B0602020104020603" pitchFamily="34" charset="0"/>
              </a:rPr>
              <a:t> By putting the organizational structure in place, the firm can decide salary grades and ranges for each position.</a:t>
            </a:r>
          </a:p>
          <a:p>
            <a:endParaRPr lang="en-GB" sz="2400" dirty="0">
              <a:latin typeface="Tw Cen MT" panose="020B0602020104020603" pitchFamily="34" charset="0"/>
            </a:endParaRPr>
          </a:p>
          <a:p>
            <a:r>
              <a:rPr lang="en-GB" sz="2400" dirty="0">
                <a:latin typeface="Tw Cen MT" panose="020B0602020104020603" pitchFamily="34" charset="0"/>
              </a:rPr>
              <a:t>The structure also makes operations more efficient and much more effective. </a:t>
            </a:r>
          </a:p>
          <a:p>
            <a:r>
              <a:rPr lang="en-GB" sz="2400" dirty="0">
                <a:latin typeface="Tw Cen MT" panose="020B0602020104020603" pitchFamily="34" charset="0"/>
              </a:rPr>
              <a:t>By separating employees and functions into different departments, the company can perform different operations at once seamlessly.</a:t>
            </a:r>
          </a:p>
        </p:txBody>
      </p:sp>
      <p:sp>
        <p:nvSpPr>
          <p:cNvPr id="4" name="Footer Placeholder 3">
            <a:extLst>
              <a:ext uri="{FF2B5EF4-FFF2-40B4-BE49-F238E27FC236}">
                <a16:creationId xmlns:a16="http://schemas.microsoft.com/office/drawing/2014/main" id="{55145566-06D8-40BE-8D04-D90ED5DCAB29}"/>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213026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3">
            <a:extLst>
              <a:ext uri="{FF2B5EF4-FFF2-40B4-BE49-F238E27FC236}">
                <a16:creationId xmlns:a16="http://schemas.microsoft.com/office/drawing/2014/main" id="{64E385E9-AA10-438F-AAFF-F24460160CC2}"/>
              </a:ext>
            </a:extLst>
          </p:cNvPr>
          <p:cNvPicPr>
            <a:picLocks noChangeAspect="1"/>
          </p:cNvPicPr>
          <p:nvPr/>
        </p:nvPicPr>
        <p:blipFill rotWithShape="1">
          <a:blip r:embed="rId2"/>
          <a:srcRect l="8298" r="23671" b="1"/>
          <a:stretch/>
        </p:blipFill>
        <p:spPr>
          <a:xfrm>
            <a:off x="-357046" y="-253218"/>
            <a:ext cx="10026689" cy="7111218"/>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1294619-3B87-4D5F-8624-E9561CB2AEBD}"/>
              </a:ext>
            </a:extLst>
          </p:cNvPr>
          <p:cNvSpPr>
            <a:spLocks noGrp="1"/>
          </p:cNvSpPr>
          <p:nvPr>
            <p:ph idx="1"/>
          </p:nvPr>
        </p:nvSpPr>
        <p:spPr>
          <a:xfrm>
            <a:off x="7239000" y="745588"/>
            <a:ext cx="4732606" cy="5431375"/>
          </a:xfrm>
        </p:spPr>
        <p:txBody>
          <a:bodyPr>
            <a:noAutofit/>
          </a:bodyPr>
          <a:lstStyle/>
          <a:p>
            <a:r>
              <a:rPr lang="en-GB" sz="2000" dirty="0">
                <a:latin typeface="Tw Cen MT" panose="020B0602020104020603" pitchFamily="34" charset="0"/>
              </a:rPr>
              <a:t>An organizational structure is a system that outlines how certain activities are directed in order to achieve the goals of an organization. </a:t>
            </a:r>
          </a:p>
          <a:p>
            <a:r>
              <a:rPr lang="en-GB" sz="2000" dirty="0">
                <a:latin typeface="Tw Cen MT" panose="020B0602020104020603" pitchFamily="34" charset="0"/>
              </a:rPr>
              <a:t>These activities can include rules, roles, and responsibilities. </a:t>
            </a:r>
          </a:p>
          <a:p>
            <a:r>
              <a:rPr lang="en-GB" sz="2000" dirty="0">
                <a:latin typeface="Tw Cen MT" panose="020B0602020104020603" pitchFamily="34" charset="0"/>
              </a:rPr>
              <a:t>The organizational structure also determines how information flows between levels within the company.</a:t>
            </a:r>
          </a:p>
          <a:p>
            <a:r>
              <a:rPr lang="en-GB" sz="2000" dirty="0">
                <a:latin typeface="Tw Cen MT" panose="020B0602020104020603" pitchFamily="34" charset="0"/>
              </a:rPr>
              <a:t>An organizational structure defines how activities such as task allocation, coordination, and supervision are directed toward the achievement of organizational aims.</a:t>
            </a:r>
          </a:p>
          <a:p>
            <a:r>
              <a:rPr lang="en-GB" sz="2000" dirty="0">
                <a:latin typeface="Tw Cen MT" panose="020B0602020104020603" pitchFamily="34" charset="0"/>
              </a:rPr>
              <a:t> Organizational structure affects organizational action and provides the foundation on which standard operating procedures and routines rest.</a:t>
            </a:r>
          </a:p>
        </p:txBody>
      </p:sp>
      <p:sp>
        <p:nvSpPr>
          <p:cNvPr id="4" name="Footer Placeholder 3">
            <a:extLst>
              <a:ext uri="{FF2B5EF4-FFF2-40B4-BE49-F238E27FC236}">
                <a16:creationId xmlns:a16="http://schemas.microsoft.com/office/drawing/2014/main" id="{C6A0B098-159D-41F6-8DB9-B9861B6017D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rgbClr val="FFFFFF"/>
                </a:solidFill>
              </a:rPr>
              <a:t>Created by Tayo Alebiosu</a:t>
            </a:r>
          </a:p>
        </p:txBody>
      </p:sp>
    </p:spTree>
    <p:extLst>
      <p:ext uri="{BB962C8B-B14F-4D97-AF65-F5344CB8AC3E}">
        <p14:creationId xmlns:p14="http://schemas.microsoft.com/office/powerpoint/2010/main" val="3499710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1ABC3-E20D-453C-B801-91801A56DDD0}"/>
              </a:ext>
            </a:extLst>
          </p:cNvPr>
          <p:cNvSpPr>
            <a:spLocks noGrp="1"/>
          </p:cNvSpPr>
          <p:nvPr>
            <p:ph idx="1"/>
          </p:nvPr>
        </p:nvSpPr>
        <p:spPr>
          <a:xfrm>
            <a:off x="4447308" y="591344"/>
            <a:ext cx="7524298" cy="5585619"/>
          </a:xfrm>
        </p:spPr>
        <p:txBody>
          <a:bodyPr anchor="ctr">
            <a:normAutofit/>
          </a:bodyPr>
          <a:lstStyle/>
          <a:p>
            <a:r>
              <a:rPr lang="en-GB" sz="2600" dirty="0"/>
              <a:t>In addition, a very clear organizational structure informs employees how best to get their jobs done. </a:t>
            </a:r>
          </a:p>
          <a:p>
            <a:pPr marL="0" indent="0">
              <a:buNone/>
            </a:pPr>
            <a:r>
              <a:rPr lang="en-GB" sz="2600" dirty="0">
                <a:highlight>
                  <a:srgbClr val="FFFF00"/>
                </a:highlight>
              </a:rPr>
              <a:t>For example</a:t>
            </a:r>
            <a:r>
              <a:rPr lang="en-GB" sz="2600" dirty="0"/>
              <a:t>, in a hierarchical organization, employees will have to work harder at buying </a:t>
            </a:r>
            <a:r>
              <a:rPr lang="en-GB" sz="2600" dirty="0" err="1"/>
              <a:t>favor</a:t>
            </a:r>
            <a:r>
              <a:rPr lang="en-GB" sz="2600" dirty="0"/>
              <a:t> or courting those with decision-making power. </a:t>
            </a:r>
          </a:p>
          <a:p>
            <a:r>
              <a:rPr lang="en-GB" sz="2600" dirty="0"/>
              <a:t>This can also help set expectations for how employees can track their own growth within a company and emphasize a certain set of skills—as well as for potential employees to gauge if such a company would be a good fit with their own interests and work styles.</a:t>
            </a:r>
          </a:p>
        </p:txBody>
      </p:sp>
      <p:sp>
        <p:nvSpPr>
          <p:cNvPr id="9" name="TextBox 8">
            <a:extLst>
              <a:ext uri="{FF2B5EF4-FFF2-40B4-BE49-F238E27FC236}">
                <a16:creationId xmlns:a16="http://schemas.microsoft.com/office/drawing/2014/main" id="{A3D94E1B-E6D2-4D91-8EB3-EC97EACCF619}"/>
              </a:ext>
            </a:extLst>
          </p:cNvPr>
          <p:cNvSpPr txBox="1"/>
          <p:nvPr/>
        </p:nvSpPr>
        <p:spPr>
          <a:xfrm rot="19555914">
            <a:off x="1392650" y="2591460"/>
            <a:ext cx="1708358" cy="584775"/>
          </a:xfrm>
          <a:prstGeom prst="rect">
            <a:avLst/>
          </a:prstGeom>
          <a:noFill/>
        </p:spPr>
        <p:txBody>
          <a:bodyPr wrap="square">
            <a:spAutoFit/>
          </a:bodyPr>
          <a:lstStyle/>
          <a:p>
            <a:r>
              <a:rPr lang="en-GB" sz="3200" b="1" dirty="0">
                <a:highlight>
                  <a:srgbClr val="FFFF00"/>
                </a:highlight>
                <a:latin typeface="Tw Cen MT" panose="020B0602020104020603" pitchFamily="34" charset="0"/>
              </a:rPr>
              <a:t>Benefits </a:t>
            </a:r>
            <a:endParaRPr lang="en-GB" sz="3200" b="1" dirty="0"/>
          </a:p>
        </p:txBody>
      </p:sp>
      <p:sp>
        <p:nvSpPr>
          <p:cNvPr id="5" name="Footer Placeholder 4">
            <a:extLst>
              <a:ext uri="{FF2B5EF4-FFF2-40B4-BE49-F238E27FC236}">
                <a16:creationId xmlns:a16="http://schemas.microsoft.com/office/drawing/2014/main" id="{4D51D50D-23FB-4027-8815-F58E9BA0F65F}"/>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69397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 puzzle with one red piece">
            <a:extLst>
              <a:ext uri="{FF2B5EF4-FFF2-40B4-BE49-F238E27FC236}">
                <a16:creationId xmlns:a16="http://schemas.microsoft.com/office/drawing/2014/main" id="{16A2118C-632A-4AC9-848F-2759987D3D88}"/>
              </a:ext>
            </a:extLst>
          </p:cNvPr>
          <p:cNvPicPr>
            <a:picLocks noChangeAspect="1"/>
          </p:cNvPicPr>
          <p:nvPr/>
        </p:nvPicPr>
        <p:blipFill rotWithShape="1">
          <a:blip r:embed="rId2"/>
          <a:srcRect l="25718" r="24114"/>
          <a:stretch/>
        </p:blipFill>
        <p:spPr>
          <a:xfrm>
            <a:off x="20" y="10"/>
            <a:ext cx="5009035"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250F9C0-DC3D-4722-8718-29AB3DAA86A4}"/>
              </a:ext>
            </a:extLst>
          </p:cNvPr>
          <p:cNvSpPr>
            <a:spLocks noGrp="1"/>
          </p:cNvSpPr>
          <p:nvPr>
            <p:ph idx="1"/>
          </p:nvPr>
        </p:nvSpPr>
        <p:spPr>
          <a:xfrm>
            <a:off x="5009055" y="768626"/>
            <a:ext cx="6931154" cy="5408337"/>
          </a:xfrm>
        </p:spPr>
        <p:txBody>
          <a:bodyPr>
            <a:normAutofit/>
          </a:bodyPr>
          <a:lstStyle/>
          <a:p>
            <a:pPr marL="0" indent="0">
              <a:buNone/>
            </a:pPr>
            <a:r>
              <a:rPr lang="en-GB" b="1" dirty="0">
                <a:highlight>
                  <a:srgbClr val="FFFF00"/>
                </a:highlight>
                <a:latin typeface="Tw Cen MT" panose="020B0602020104020603" pitchFamily="34" charset="0"/>
              </a:rPr>
              <a:t>Benefits </a:t>
            </a:r>
          </a:p>
          <a:p>
            <a:r>
              <a:rPr lang="en-GB" sz="2000" dirty="0">
                <a:latin typeface="Tw Cen MT" panose="020B0602020104020603" pitchFamily="34" charset="0"/>
              </a:rPr>
              <a:t>Underlying the effective management of people is the requirement for a clear understanding of the nature of the business in which the organisation is engaged. </a:t>
            </a:r>
          </a:p>
          <a:p>
            <a:r>
              <a:rPr lang="en-GB" sz="2000" dirty="0">
                <a:latin typeface="Tw Cen MT" panose="020B0602020104020603" pitchFamily="34" charset="0"/>
              </a:rPr>
              <a:t>If the organisation is to be successful then its structure must be related to its objectives and to its strategy. </a:t>
            </a:r>
          </a:p>
          <a:p>
            <a:r>
              <a:rPr lang="en-GB" sz="2000" dirty="0">
                <a:latin typeface="Tw Cen MT" panose="020B0602020104020603" pitchFamily="34" charset="0"/>
              </a:rPr>
              <a:t>Structure must be designed to be appropriate to environmental influences, the continued development of the business and the management of opportunities and risks.</a:t>
            </a:r>
          </a:p>
          <a:p>
            <a:r>
              <a:rPr lang="en-GB" sz="2000" dirty="0">
                <a:latin typeface="Tw Cen MT" panose="020B0602020104020603" pitchFamily="34" charset="0"/>
              </a:rPr>
              <a:t>Good organisation structure does not by itself produce good performance. </a:t>
            </a:r>
          </a:p>
          <a:p>
            <a:r>
              <a:rPr lang="en-GB" sz="2000" dirty="0">
                <a:latin typeface="Tw Cen MT" panose="020B0602020104020603" pitchFamily="34" charset="0"/>
              </a:rPr>
              <a:t>But </a:t>
            </a:r>
            <a:r>
              <a:rPr lang="en-GB" sz="2000" dirty="0">
                <a:highlight>
                  <a:srgbClr val="00FFFF"/>
                </a:highlight>
                <a:latin typeface="Tw Cen MT" panose="020B0602020104020603" pitchFamily="34" charset="0"/>
              </a:rPr>
              <a:t>a poor organisation structure </a:t>
            </a:r>
            <a:r>
              <a:rPr lang="en-GB" sz="2000" dirty="0">
                <a:latin typeface="Tw Cen MT" panose="020B0602020104020603" pitchFamily="34" charset="0"/>
              </a:rPr>
              <a:t>makes good performance impossible, no matter how good the individual managers may be.</a:t>
            </a:r>
          </a:p>
          <a:p>
            <a:r>
              <a:rPr lang="en-GB" sz="2000" dirty="0">
                <a:latin typeface="Tw Cen MT" panose="020B0602020104020603" pitchFamily="34" charset="0"/>
              </a:rPr>
              <a:t> To improve organisation structure . . . will therefore always improve performance.</a:t>
            </a:r>
          </a:p>
          <a:p>
            <a:endParaRPr lang="en-GB" sz="1400" dirty="0">
              <a:latin typeface="Tw Cen MT" panose="020B0602020104020603" pitchFamily="34" charset="0"/>
            </a:endParaRPr>
          </a:p>
        </p:txBody>
      </p:sp>
      <p:sp>
        <p:nvSpPr>
          <p:cNvPr id="6" name="Footer Placeholder 5">
            <a:extLst>
              <a:ext uri="{FF2B5EF4-FFF2-40B4-BE49-F238E27FC236}">
                <a16:creationId xmlns:a16="http://schemas.microsoft.com/office/drawing/2014/main" id="{5EDC6647-5830-4A6F-835B-9BFD26872C50}"/>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607604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ll office building looking up">
            <a:extLst>
              <a:ext uri="{FF2B5EF4-FFF2-40B4-BE49-F238E27FC236}">
                <a16:creationId xmlns:a16="http://schemas.microsoft.com/office/drawing/2014/main" id="{625DA8A1-E79F-4795-B9CC-F1307C4BC5A1}"/>
              </a:ext>
            </a:extLst>
          </p:cNvPr>
          <p:cNvPicPr>
            <a:picLocks noChangeAspect="1"/>
          </p:cNvPicPr>
          <p:nvPr/>
        </p:nvPicPr>
        <p:blipFill rotWithShape="1">
          <a:blip r:embed="rId2"/>
          <a:srcRect l="28484" r="24609"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3" name="Content Placeholder 2">
            <a:extLst>
              <a:ext uri="{FF2B5EF4-FFF2-40B4-BE49-F238E27FC236}">
                <a16:creationId xmlns:a16="http://schemas.microsoft.com/office/drawing/2014/main" id="{34F9B36D-9B77-4E3A-AE8B-678948D5EDAD}"/>
              </a:ext>
            </a:extLst>
          </p:cNvPr>
          <p:cNvSpPr>
            <a:spLocks noGrp="1"/>
          </p:cNvSpPr>
          <p:nvPr>
            <p:ph idx="1"/>
          </p:nvPr>
        </p:nvSpPr>
        <p:spPr>
          <a:xfrm>
            <a:off x="5022167" y="407988"/>
            <a:ext cx="7061982" cy="6344504"/>
          </a:xfrm>
        </p:spPr>
        <p:txBody>
          <a:bodyPr>
            <a:noAutofit/>
          </a:bodyPr>
          <a:lstStyle/>
          <a:p>
            <a:pPr marL="0" indent="0">
              <a:buNone/>
            </a:pPr>
            <a:r>
              <a:rPr lang="en-GB" sz="3200" b="1" dirty="0">
                <a:highlight>
                  <a:srgbClr val="FFFF00"/>
                </a:highlight>
                <a:latin typeface="Tw Cen MT" panose="020B0602020104020603" pitchFamily="34" charset="0"/>
              </a:rPr>
              <a:t>Benefits </a:t>
            </a:r>
          </a:p>
          <a:p>
            <a:r>
              <a:rPr lang="en-GB" sz="2200" dirty="0">
                <a:latin typeface="Tw Cen MT" panose="020B0602020104020603" pitchFamily="34" charset="0"/>
              </a:rPr>
              <a:t>An organizational structure outlines how certain activities are directed to achieve the goals of an organization.</a:t>
            </a:r>
          </a:p>
          <a:p>
            <a:r>
              <a:rPr lang="en-GB" sz="2200" dirty="0">
                <a:latin typeface="Tw Cen MT" panose="020B0602020104020603" pitchFamily="34" charset="0"/>
              </a:rPr>
              <a:t>Successful organizational structures define each employee's job and how it fits within the overall system.</a:t>
            </a:r>
          </a:p>
          <a:p>
            <a:r>
              <a:rPr lang="en-GB" sz="2200" dirty="0">
                <a:latin typeface="Tw Cen MT" panose="020B0602020104020603" pitchFamily="34" charset="0"/>
              </a:rPr>
              <a:t>A centralized structure has a defined chain of command, while decentralized structures give almost every employee receiving a high level of personal agency.</a:t>
            </a:r>
          </a:p>
          <a:p>
            <a:r>
              <a:rPr lang="en-GB" sz="2200" dirty="0">
                <a:latin typeface="Tw Cen MT" panose="020B0602020104020603" pitchFamily="34" charset="0"/>
              </a:rPr>
              <a:t>Types of organizational structures include functional, divisional, </a:t>
            </a:r>
            <a:r>
              <a:rPr lang="en-GB" sz="2200" dirty="0" err="1">
                <a:latin typeface="Tw Cen MT" panose="020B0602020104020603" pitchFamily="34" charset="0"/>
              </a:rPr>
              <a:t>flatarchy</a:t>
            </a:r>
            <a:r>
              <a:rPr lang="en-GB" sz="2200" dirty="0">
                <a:latin typeface="Tw Cen MT" panose="020B0602020104020603" pitchFamily="34" charset="0"/>
              </a:rPr>
              <a:t>, and matrix structures. </a:t>
            </a:r>
          </a:p>
          <a:p>
            <a:r>
              <a:rPr lang="en-GB" sz="2200" dirty="0">
                <a:latin typeface="Tw Cen MT" panose="020B0602020104020603" pitchFamily="34" charset="0"/>
              </a:rPr>
              <a:t>Senior leaders should consider a variety of factors before deciding which type of organization is best for their business, including the business goals, industry, and culture of the company</a:t>
            </a:r>
          </a:p>
        </p:txBody>
      </p:sp>
      <p:sp>
        <p:nvSpPr>
          <p:cNvPr id="4" name="Footer Placeholder 3">
            <a:extLst>
              <a:ext uri="{FF2B5EF4-FFF2-40B4-BE49-F238E27FC236}">
                <a16:creationId xmlns:a16="http://schemas.microsoft.com/office/drawing/2014/main" id="{B952B7FD-6475-48D7-896A-37202C4BB01F}"/>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292065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CBE14-4C47-45F6-9C7A-9D369E055B19}"/>
              </a:ext>
            </a:extLst>
          </p:cNvPr>
          <p:cNvSpPr>
            <a:spLocks noGrp="1"/>
          </p:cNvSpPr>
          <p:nvPr>
            <p:ph idx="1"/>
          </p:nvPr>
        </p:nvSpPr>
        <p:spPr>
          <a:xfrm>
            <a:off x="679769" y="867419"/>
            <a:ext cx="7833252" cy="5392704"/>
          </a:xfrm>
        </p:spPr>
        <p:txBody>
          <a:bodyPr>
            <a:normAutofit/>
          </a:bodyPr>
          <a:lstStyle/>
          <a:p>
            <a:pPr marL="0" indent="0">
              <a:buNone/>
            </a:pPr>
            <a:r>
              <a:rPr lang="en-GB" sz="2400" b="1" dirty="0">
                <a:highlight>
                  <a:srgbClr val="FFFF00"/>
                </a:highlight>
                <a:latin typeface="Tw Cen MT" panose="020B0602020104020603" pitchFamily="34" charset="0"/>
              </a:rPr>
              <a:t>Benefits </a:t>
            </a:r>
          </a:p>
          <a:p>
            <a:pPr>
              <a:buFont typeface="Wingdings" panose="05000000000000000000" pitchFamily="2" charset="2"/>
              <a:buChar char="§"/>
            </a:pPr>
            <a:r>
              <a:rPr lang="en-GB" sz="2400" dirty="0">
                <a:latin typeface="Tw Cen MT" panose="020B0602020104020603" pitchFamily="34" charset="0"/>
              </a:rPr>
              <a:t>Economic and efficient performance of the organisation and level of resource utilisation; </a:t>
            </a:r>
          </a:p>
          <a:p>
            <a:pPr>
              <a:buFont typeface="Wingdings" panose="05000000000000000000" pitchFamily="2" charset="2"/>
              <a:buChar char="§"/>
            </a:pPr>
            <a:r>
              <a:rPr lang="en-GB" sz="2400" dirty="0">
                <a:latin typeface="Tw Cen MT" panose="020B0602020104020603" pitchFamily="34" charset="0"/>
              </a:rPr>
              <a:t>Monitoring activities of the organisation; </a:t>
            </a:r>
          </a:p>
          <a:p>
            <a:pPr>
              <a:buFont typeface="Wingdings" panose="05000000000000000000" pitchFamily="2" charset="2"/>
              <a:buChar char="§"/>
            </a:pPr>
            <a:r>
              <a:rPr lang="en-GB" sz="2400" dirty="0">
                <a:latin typeface="Tw Cen MT" panose="020B0602020104020603" pitchFamily="34" charset="0"/>
              </a:rPr>
              <a:t>Accountability for areas of work undertaken by groups and individual members of the organisation; </a:t>
            </a:r>
          </a:p>
          <a:p>
            <a:pPr>
              <a:buFont typeface="Wingdings" panose="05000000000000000000" pitchFamily="2" charset="2"/>
              <a:buChar char="§"/>
            </a:pPr>
            <a:r>
              <a:rPr lang="en-GB" sz="2400" dirty="0">
                <a:latin typeface="Tw Cen MT" panose="020B0602020104020603" pitchFamily="34" charset="0"/>
              </a:rPr>
              <a:t>Co-ordination of different parts of the organisation and different areas of work; </a:t>
            </a:r>
          </a:p>
          <a:p>
            <a:pPr>
              <a:buFont typeface="Wingdings" panose="05000000000000000000" pitchFamily="2" charset="2"/>
              <a:buChar char="§"/>
            </a:pPr>
            <a:r>
              <a:rPr lang="en-GB" sz="2400" dirty="0">
                <a:latin typeface="Tw Cen MT" panose="020B0602020104020603" pitchFamily="34" charset="0"/>
              </a:rPr>
              <a:t>Flexibility in order to respond to future demands and developments, and to adapt to changing environmental influences; and </a:t>
            </a:r>
          </a:p>
          <a:p>
            <a:pPr>
              <a:buFont typeface="Wingdings" panose="05000000000000000000" pitchFamily="2" charset="2"/>
              <a:buChar char="§"/>
            </a:pPr>
            <a:r>
              <a:rPr lang="en-GB" sz="2400" dirty="0">
                <a:latin typeface="Tw Cen MT" panose="020B0602020104020603" pitchFamily="34" charset="0"/>
              </a:rPr>
              <a:t>Social satisfaction of members working in the organisation.</a:t>
            </a:r>
            <a:endParaRPr lang="en-US" sz="2400" dirty="0">
              <a:latin typeface="Tw Cen MT" panose="020B0602020104020603" pitchFamily="34" charset="0"/>
            </a:endParaRPr>
          </a:p>
          <a:p>
            <a:endParaRPr lang="en-GB" sz="1800" dirty="0"/>
          </a:p>
        </p:txBody>
      </p:sp>
      <p:pic>
        <p:nvPicPr>
          <p:cNvPr id="5" name="Picture 4" descr="White puzzle with one red piece">
            <a:extLst>
              <a:ext uri="{FF2B5EF4-FFF2-40B4-BE49-F238E27FC236}">
                <a16:creationId xmlns:a16="http://schemas.microsoft.com/office/drawing/2014/main" id="{ABECA4AC-52DD-4E31-B6A9-D2EB057B6ABD}"/>
              </a:ext>
            </a:extLst>
          </p:cNvPr>
          <p:cNvPicPr>
            <a:picLocks noChangeAspect="1"/>
          </p:cNvPicPr>
          <p:nvPr/>
        </p:nvPicPr>
        <p:blipFill rotWithShape="1">
          <a:blip r:embed="rId2"/>
          <a:srcRect l="22656" r="21095" b="2"/>
          <a:stretch/>
        </p:blipFill>
        <p:spPr>
          <a:xfrm>
            <a:off x="8665382" y="3211352"/>
            <a:ext cx="3450438" cy="34504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 name="Footer Placeholder 3">
            <a:extLst>
              <a:ext uri="{FF2B5EF4-FFF2-40B4-BE49-F238E27FC236}">
                <a16:creationId xmlns:a16="http://schemas.microsoft.com/office/drawing/2014/main" id="{6E6C7032-AE2F-4FF8-BC22-9226ACC326FB}"/>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234370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D box skeletons">
            <a:extLst>
              <a:ext uri="{FF2B5EF4-FFF2-40B4-BE49-F238E27FC236}">
                <a16:creationId xmlns:a16="http://schemas.microsoft.com/office/drawing/2014/main" id="{A33B1195-798C-4E8E-896F-EA6FDC36304C}"/>
              </a:ext>
            </a:extLst>
          </p:cNvPr>
          <p:cNvPicPr>
            <a:picLocks noChangeAspect="1"/>
          </p:cNvPicPr>
          <p:nvPr/>
        </p:nvPicPr>
        <p:blipFill rotWithShape="1">
          <a:blip r:embed="rId2"/>
          <a:srcRect l="21949" r="18516" b="-1"/>
          <a:stretch/>
        </p:blipFill>
        <p:spPr>
          <a:xfrm>
            <a:off x="21" y="10"/>
            <a:ext cx="301046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B1C1964-3D7B-4DC0-8AC3-4C9DD0CDEBE9}"/>
              </a:ext>
            </a:extLst>
          </p:cNvPr>
          <p:cNvSpPr>
            <a:spLocks noGrp="1"/>
          </p:cNvSpPr>
          <p:nvPr>
            <p:ph idx="1"/>
          </p:nvPr>
        </p:nvSpPr>
        <p:spPr>
          <a:xfrm>
            <a:off x="3587262" y="548640"/>
            <a:ext cx="8384343" cy="5628323"/>
          </a:xfrm>
        </p:spPr>
        <p:txBody>
          <a:bodyPr>
            <a:normAutofit/>
          </a:bodyPr>
          <a:lstStyle/>
          <a:p>
            <a:pPr marL="0" indent="0">
              <a:buNone/>
            </a:pPr>
            <a:r>
              <a:rPr lang="en-GB" sz="2400" b="1" i="1" dirty="0">
                <a:solidFill>
                  <a:schemeClr val="bg1"/>
                </a:solidFill>
                <a:highlight>
                  <a:srgbClr val="000080"/>
                </a:highlight>
              </a:rPr>
              <a:t>Matrix Structure</a:t>
            </a:r>
          </a:p>
          <a:p>
            <a:r>
              <a:rPr lang="en-GB" sz="2400" b="1" dirty="0"/>
              <a:t>Matrix Structure Combines Functional and Divisional Models;</a:t>
            </a:r>
            <a:endParaRPr lang="en-GB" sz="2400" dirty="0"/>
          </a:p>
          <a:p>
            <a:r>
              <a:rPr lang="en-GB" sz="2400" dirty="0"/>
              <a:t>It is also the most confusing and the least used. </a:t>
            </a:r>
          </a:p>
          <a:p>
            <a:r>
              <a:rPr lang="en-GB" sz="2400" dirty="0"/>
              <a:t>This structure matrixes employees across different superiors, divisions, or departments. </a:t>
            </a:r>
          </a:p>
          <a:p>
            <a:r>
              <a:rPr lang="en-GB" sz="2400" dirty="0"/>
              <a:t>An employee working for a matrixed company, for example, may have duties in both sales and customer service.</a:t>
            </a:r>
          </a:p>
          <a:p>
            <a:endParaRPr lang="en-US" sz="2400" dirty="0"/>
          </a:p>
          <a:p>
            <a:r>
              <a:rPr lang="en-US" sz="2400" dirty="0"/>
              <a:t>A matrix structure combines elements of the functional and divisional models, so it’s more complex.</a:t>
            </a:r>
          </a:p>
          <a:p>
            <a:r>
              <a:rPr lang="en-US" sz="2400" dirty="0"/>
              <a:t> It groups people into functional departments of specialization, then further separates them into divisional projects and products.</a:t>
            </a:r>
          </a:p>
          <a:p>
            <a:endParaRPr lang="en-US" sz="1400" dirty="0"/>
          </a:p>
          <a:p>
            <a:endParaRPr lang="en-GB" sz="1400" dirty="0"/>
          </a:p>
        </p:txBody>
      </p:sp>
      <p:sp>
        <p:nvSpPr>
          <p:cNvPr id="4" name="Footer Placeholder 3">
            <a:extLst>
              <a:ext uri="{FF2B5EF4-FFF2-40B4-BE49-F238E27FC236}">
                <a16:creationId xmlns:a16="http://schemas.microsoft.com/office/drawing/2014/main" id="{3AFDEA05-DD38-4FE6-8432-F996D77D4C3F}"/>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988679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4076-3C1C-4CC0-AF50-6F69F41DBEE1}"/>
              </a:ext>
            </a:extLst>
          </p:cNvPr>
          <p:cNvSpPr>
            <a:spLocks noGrp="1"/>
          </p:cNvSpPr>
          <p:nvPr>
            <p:ph type="title"/>
          </p:nvPr>
        </p:nvSpPr>
        <p:spPr>
          <a:xfrm>
            <a:off x="481013" y="3752849"/>
            <a:ext cx="3290887" cy="2452687"/>
          </a:xfrm>
        </p:spPr>
        <p:txBody>
          <a:bodyPr anchor="ctr">
            <a:normAutofit/>
          </a:bodyPr>
          <a:lstStyle/>
          <a:p>
            <a:br>
              <a:rPr lang="en-GB" sz="3600"/>
            </a:br>
            <a:endParaRPr lang="en-GB" sz="3600"/>
          </a:p>
        </p:txBody>
      </p:sp>
      <p:pic>
        <p:nvPicPr>
          <p:cNvPr id="4" name="Picture 2" descr="What is a Matrix Organization? - YouTube">
            <a:extLst>
              <a:ext uri="{FF2B5EF4-FFF2-40B4-BE49-F238E27FC236}">
                <a16:creationId xmlns:a16="http://schemas.microsoft.com/office/drawing/2014/main" id="{8933536A-85ED-4301-9418-E163F9F115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99" b="26395"/>
          <a:stretch/>
        </p:blipFill>
        <p:spPr bwMode="auto">
          <a:xfrm>
            <a:off x="20" y="10"/>
            <a:ext cx="12191980" cy="295420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36F9E56-E4BC-4DE8-9EBC-E634A8E917CE}"/>
              </a:ext>
            </a:extLst>
          </p:cNvPr>
          <p:cNvSpPr>
            <a:spLocks noGrp="1"/>
          </p:cNvSpPr>
          <p:nvPr>
            <p:ph idx="1"/>
          </p:nvPr>
        </p:nvSpPr>
        <p:spPr>
          <a:xfrm>
            <a:off x="251791" y="3105151"/>
            <a:ext cx="11635409" cy="3605138"/>
          </a:xfrm>
        </p:spPr>
        <p:txBody>
          <a:bodyPr anchor="ctr">
            <a:normAutofit lnSpcReduction="10000"/>
          </a:bodyPr>
          <a:lstStyle/>
          <a:p>
            <a:pPr marL="0" indent="0">
              <a:buNone/>
            </a:pPr>
            <a:r>
              <a:rPr lang="en-GB" dirty="0">
                <a:highlight>
                  <a:srgbClr val="FFFF00"/>
                </a:highlight>
                <a:latin typeface="Tw Cen MT" panose="020B0602020104020603" pitchFamily="34" charset="0"/>
              </a:rPr>
              <a:t>Matrix Structure-CONT…</a:t>
            </a:r>
          </a:p>
          <a:p>
            <a:r>
              <a:rPr lang="en-US" dirty="0">
                <a:latin typeface="Tw Cen MT" panose="020B0602020104020603" pitchFamily="34" charset="0"/>
              </a:rPr>
              <a:t>In a matrix structure the team members are given more autonomy and expected to take on more responsibility for their work. </a:t>
            </a:r>
          </a:p>
          <a:p>
            <a:r>
              <a:rPr lang="en-US" dirty="0">
                <a:latin typeface="Tw Cen MT" panose="020B0602020104020603" pitchFamily="34" charset="0"/>
              </a:rPr>
              <a:t>This increases the productivity of the team, fosters greater innovation and creativity, and allows managers to cooperatively solve decision-making problems through group interaction. </a:t>
            </a:r>
          </a:p>
          <a:p>
            <a:r>
              <a:rPr lang="en-US" dirty="0">
                <a:latin typeface="Tw Cen MT" panose="020B0602020104020603" pitchFamily="34" charset="0"/>
              </a:rPr>
              <a:t>This type of organizational structure takes lots of planning and effort, making it appropriate for large companies that have the resources to devote to managing a complex business framework.</a:t>
            </a:r>
            <a:endParaRPr lang="en-GB" dirty="0">
              <a:latin typeface="Tw Cen MT" panose="020B0602020104020603" pitchFamily="34" charset="0"/>
            </a:endParaRPr>
          </a:p>
          <a:p>
            <a:endParaRPr lang="en-GB" sz="1700" dirty="0"/>
          </a:p>
        </p:txBody>
      </p:sp>
      <p:sp>
        <p:nvSpPr>
          <p:cNvPr id="5" name="Footer Placeholder 4">
            <a:extLst>
              <a:ext uri="{FF2B5EF4-FFF2-40B4-BE49-F238E27FC236}">
                <a16:creationId xmlns:a16="http://schemas.microsoft.com/office/drawing/2014/main" id="{ADFD4A22-0A77-4400-8292-07B55C7F7D50}"/>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00581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White bulbs with a yellow one standing out">
            <a:extLst>
              <a:ext uri="{FF2B5EF4-FFF2-40B4-BE49-F238E27FC236}">
                <a16:creationId xmlns:a16="http://schemas.microsoft.com/office/drawing/2014/main" id="{83C9BE0A-B5D5-4AC3-9BBD-3F2011BDE457}"/>
              </a:ext>
            </a:extLst>
          </p:cNvPr>
          <p:cNvPicPr>
            <a:picLocks noChangeAspect="1"/>
          </p:cNvPicPr>
          <p:nvPr/>
        </p:nvPicPr>
        <p:blipFill rotWithShape="1">
          <a:blip r:embed="rId2"/>
          <a:srcRect l="12298" r="28168" b="-1"/>
          <a:stretch/>
        </p:blipFill>
        <p:spPr>
          <a:xfrm>
            <a:off x="20" y="10"/>
            <a:ext cx="3798257"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FBA8897-2B18-4FB0-9D83-98F105DF4701}"/>
              </a:ext>
            </a:extLst>
          </p:cNvPr>
          <p:cNvSpPr>
            <a:spLocks noGrp="1"/>
          </p:cNvSpPr>
          <p:nvPr>
            <p:ph idx="1"/>
          </p:nvPr>
        </p:nvSpPr>
        <p:spPr>
          <a:xfrm>
            <a:off x="4459458" y="590844"/>
            <a:ext cx="7315200" cy="5809956"/>
          </a:xfrm>
        </p:spPr>
        <p:txBody>
          <a:bodyPr>
            <a:normAutofit/>
          </a:bodyPr>
          <a:lstStyle/>
          <a:p>
            <a:pPr marL="0" indent="0">
              <a:buNone/>
            </a:pPr>
            <a:r>
              <a:rPr lang="en-GB" sz="2400" b="1" dirty="0">
                <a:highlight>
                  <a:srgbClr val="FFFF00"/>
                </a:highlight>
                <a:latin typeface="Tw Cen MT" panose="020B0602020104020603" pitchFamily="34" charset="0"/>
              </a:rPr>
              <a:t>Functional Structure:</a:t>
            </a:r>
          </a:p>
          <a:p>
            <a:r>
              <a:rPr lang="en-US" sz="2400" dirty="0">
                <a:latin typeface="Tw Cen MT" panose="020B0602020104020603" pitchFamily="34" charset="0"/>
              </a:rPr>
              <a:t>Under a functional organization structure, people who do similar tasks are grouped together based on specialty. </a:t>
            </a:r>
          </a:p>
          <a:p>
            <a:r>
              <a:rPr lang="en-US" sz="2400" dirty="0">
                <a:latin typeface="Tw Cen MT" panose="020B0602020104020603" pitchFamily="34" charset="0"/>
              </a:rPr>
              <a:t>So, all the accountants are placed in the finance department and so on for the marketing, operations, senior management and human resources departments.</a:t>
            </a:r>
          </a:p>
          <a:p>
            <a:r>
              <a:rPr lang="en-US" sz="2400" dirty="0">
                <a:latin typeface="Tw Cen MT" panose="020B0602020104020603" pitchFamily="34" charset="0"/>
              </a:rPr>
              <a:t>A functional org structure starts with positions with the highest levels of responsibility at the top and goes down from there.</a:t>
            </a:r>
          </a:p>
          <a:p>
            <a:r>
              <a:rPr lang="en-US" sz="2400" dirty="0">
                <a:latin typeface="Tw Cen MT" panose="020B0602020104020603" pitchFamily="34" charset="0"/>
              </a:rPr>
              <a:t> Primarily, though, employees are organized according to their specific skills and their corresponding function in the company. Each separate department is managed independently. </a:t>
            </a:r>
            <a:endParaRPr lang="en-US" sz="1400" dirty="0"/>
          </a:p>
          <a:p>
            <a:endParaRPr lang="en-GB" sz="1400" dirty="0"/>
          </a:p>
        </p:txBody>
      </p:sp>
      <p:sp>
        <p:nvSpPr>
          <p:cNvPr id="4" name="Footer Placeholder 3">
            <a:extLst>
              <a:ext uri="{FF2B5EF4-FFF2-40B4-BE49-F238E27FC236}">
                <a16:creationId xmlns:a16="http://schemas.microsoft.com/office/drawing/2014/main" id="{F31A7838-F648-4DB5-B8E2-8C5F392CC86D}"/>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098863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441C-64B9-44A7-8D72-A522BDCA057B}"/>
              </a:ext>
            </a:extLst>
          </p:cNvPr>
          <p:cNvSpPr>
            <a:spLocks noGrp="1"/>
          </p:cNvSpPr>
          <p:nvPr>
            <p:ph type="title"/>
          </p:nvPr>
        </p:nvSpPr>
        <p:spPr>
          <a:xfrm>
            <a:off x="135834" y="113334"/>
            <a:ext cx="6596269" cy="827571"/>
          </a:xfrm>
        </p:spPr>
        <p:txBody>
          <a:bodyPr>
            <a:normAutofit/>
          </a:bodyPr>
          <a:lstStyle/>
          <a:p>
            <a:r>
              <a:rPr lang="en-GB" b="1" i="1" dirty="0">
                <a:solidFill>
                  <a:schemeClr val="bg1"/>
                </a:solidFill>
                <a:highlight>
                  <a:srgbClr val="000080"/>
                </a:highlight>
              </a:rPr>
              <a:t>Functional org structure</a:t>
            </a:r>
          </a:p>
        </p:txBody>
      </p:sp>
      <p:pic>
        <p:nvPicPr>
          <p:cNvPr id="2050" name="Picture 2" descr="functional org chart example">
            <a:extLst>
              <a:ext uri="{FF2B5EF4-FFF2-40B4-BE49-F238E27FC236}">
                <a16:creationId xmlns:a16="http://schemas.microsoft.com/office/drawing/2014/main" id="{37944185-DE44-4ADE-A45E-9DDA4A46E1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93817"/>
            <a:ext cx="10638183" cy="45455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B980A6-87B0-4792-B8D4-2D06EB17C264}"/>
              </a:ext>
            </a:extLst>
          </p:cNvPr>
          <p:cNvSpPr txBox="1"/>
          <p:nvPr/>
        </p:nvSpPr>
        <p:spPr>
          <a:xfrm>
            <a:off x="3882887" y="1292088"/>
            <a:ext cx="7129670" cy="923330"/>
          </a:xfrm>
          <a:prstGeom prst="rect">
            <a:avLst/>
          </a:prstGeom>
          <a:noFill/>
        </p:spPr>
        <p:txBody>
          <a:bodyPr wrap="square">
            <a:spAutoFit/>
          </a:bodyPr>
          <a:lstStyle/>
          <a:p>
            <a:r>
              <a:rPr lang="en-US" sz="1800" dirty="0"/>
              <a:t>The advantages of this kind of structure include quick decision making, because the group members can easily communicate. They can also learn from each other, since they already possess similar skill sets and interests.</a:t>
            </a:r>
            <a:endParaRPr lang="en-GB" sz="1800" dirty="0"/>
          </a:p>
        </p:txBody>
      </p:sp>
      <p:sp>
        <p:nvSpPr>
          <p:cNvPr id="4" name="Footer Placeholder 3">
            <a:extLst>
              <a:ext uri="{FF2B5EF4-FFF2-40B4-BE49-F238E27FC236}">
                <a16:creationId xmlns:a16="http://schemas.microsoft.com/office/drawing/2014/main" id="{110E28A4-75D8-4643-A207-4177FEEF6171}"/>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633208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4408835E-34F5-4DBF-9187-4276D6799178}"/>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79A81EA3-CFC9-43CA-81BE-403EDC7D41C9}"/>
              </a:ext>
            </a:extLst>
          </p:cNvPr>
          <p:cNvSpPr>
            <a:spLocks noGrp="1"/>
          </p:cNvSpPr>
          <p:nvPr>
            <p:ph type="title"/>
          </p:nvPr>
        </p:nvSpPr>
        <p:spPr>
          <a:xfrm>
            <a:off x="329595" y="1048512"/>
            <a:ext cx="3313164" cy="3506138"/>
          </a:xfrm>
        </p:spPr>
        <p:txBody>
          <a:bodyPr>
            <a:normAutofit/>
          </a:bodyPr>
          <a:lstStyle/>
          <a:p>
            <a:pPr algn="r"/>
            <a:r>
              <a:rPr lang="en-GB" sz="4000" dirty="0">
                <a:solidFill>
                  <a:srgbClr val="FFFFFF"/>
                </a:solidFill>
                <a:highlight>
                  <a:srgbClr val="008000"/>
                </a:highlight>
              </a:rPr>
              <a:t>LO1 Activity -10 mins </a:t>
            </a:r>
          </a:p>
        </p:txBody>
      </p:sp>
      <p:graphicFrame>
        <p:nvGraphicFramePr>
          <p:cNvPr id="5" name="Content Placeholder 2">
            <a:extLst>
              <a:ext uri="{FF2B5EF4-FFF2-40B4-BE49-F238E27FC236}">
                <a16:creationId xmlns:a16="http://schemas.microsoft.com/office/drawing/2014/main" id="{B5229DC9-F389-4A91-BB4A-9EFC59443F42}"/>
              </a:ext>
            </a:extLst>
          </p:cNvPr>
          <p:cNvGraphicFramePr>
            <a:graphicFrameLocks noGrp="1"/>
          </p:cNvGraphicFramePr>
          <p:nvPr>
            <p:ph idx="1"/>
          </p:nvPr>
        </p:nvGraphicFramePr>
        <p:xfrm>
          <a:off x="4909650" y="393895"/>
          <a:ext cx="7076021" cy="5398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6683AFF-2DBD-4676-B352-76B76DD0FA08}"/>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2648484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offee">
            <a:extLst>
              <a:ext uri="{FF2B5EF4-FFF2-40B4-BE49-F238E27FC236}">
                <a16:creationId xmlns:a16="http://schemas.microsoft.com/office/drawing/2014/main" id="{D0A02A41-9B91-446D-BF11-0837D56C17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6211" y="165871"/>
            <a:ext cx="2353922" cy="2353922"/>
          </a:xfrm>
          <a:prstGeom prst="rect">
            <a:avLst/>
          </a:prstGeom>
        </p:spPr>
      </p:pic>
      <p:sp>
        <p:nvSpPr>
          <p:cNvPr id="3" name="Content Placeholder 2">
            <a:extLst>
              <a:ext uri="{FF2B5EF4-FFF2-40B4-BE49-F238E27FC236}">
                <a16:creationId xmlns:a16="http://schemas.microsoft.com/office/drawing/2014/main" id="{E90921F5-4ADD-4855-A803-6BBD7CEE85BA}"/>
              </a:ext>
            </a:extLst>
          </p:cNvPr>
          <p:cNvSpPr>
            <a:spLocks noGrp="1"/>
          </p:cNvSpPr>
          <p:nvPr>
            <p:ph idx="1"/>
          </p:nvPr>
        </p:nvSpPr>
        <p:spPr>
          <a:xfrm>
            <a:off x="6657715" y="2990818"/>
            <a:ext cx="4195675" cy="2913872"/>
          </a:xfrm>
        </p:spPr>
        <p:txBody>
          <a:bodyPr anchor="t">
            <a:normAutofit/>
          </a:bodyPr>
          <a:lstStyle/>
          <a:p>
            <a:r>
              <a:rPr lang="en-GB" sz="3200" b="1" dirty="0">
                <a:highlight>
                  <a:srgbClr val="00FFFF"/>
                </a:highlight>
                <a:latin typeface="Candara" panose="020E0502030303020204" pitchFamily="34" charset="0"/>
              </a:rPr>
              <a:t>10 minutes break</a:t>
            </a:r>
          </a:p>
          <a:p>
            <a:endParaRPr lang="en-GB" sz="2000" dirty="0">
              <a:latin typeface="Tw Cen MT" panose="020B0602020104020603" pitchFamily="34" charset="0"/>
            </a:endParaRPr>
          </a:p>
        </p:txBody>
      </p:sp>
      <p:sp>
        <p:nvSpPr>
          <p:cNvPr id="4" name="Footer Placeholder 3">
            <a:extLst>
              <a:ext uri="{FF2B5EF4-FFF2-40B4-BE49-F238E27FC236}">
                <a16:creationId xmlns:a16="http://schemas.microsoft.com/office/drawing/2014/main" id="{869F8EA2-BD03-450C-9677-C961E0D8F027}"/>
              </a:ext>
            </a:extLst>
          </p:cNvPr>
          <p:cNvSpPr>
            <a:spLocks noGrp="1"/>
          </p:cNvSpPr>
          <p:nvPr>
            <p:ph type="ftr" sz="quarter" idx="11"/>
          </p:nvPr>
        </p:nvSpPr>
        <p:spPr>
          <a:xfrm rot="16200000">
            <a:off x="9812115" y="1591485"/>
            <a:ext cx="3548094"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chemeClr val="tx1">
                    <a:alpha val="60000"/>
                  </a:schemeClr>
                </a:solidFill>
                <a:effectLst/>
                <a:uLnTx/>
                <a:uFillTx/>
                <a:latin typeface="Calibri" panose="020F0502020204030204"/>
                <a:ea typeface="+mn-ea"/>
                <a:cs typeface="+mn-cs"/>
              </a:rPr>
              <a:t>Created by Tayo Alebiosu</a:t>
            </a:r>
          </a:p>
        </p:txBody>
      </p:sp>
      <p:pic>
        <p:nvPicPr>
          <p:cNvPr id="6" name="Picture 2" descr="Tea break - Free icons">
            <a:extLst>
              <a:ext uri="{FF2B5EF4-FFF2-40B4-BE49-F238E27FC236}">
                <a16:creationId xmlns:a16="http://schemas.microsoft.com/office/drawing/2014/main" id="{09A198E1-2FD5-4396-9054-31757B027CF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5154" y="3684772"/>
            <a:ext cx="2752751" cy="275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948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C7758-2BE8-4E97-A02C-8B7EE8DEDEB1}"/>
              </a:ext>
            </a:extLst>
          </p:cNvPr>
          <p:cNvSpPr>
            <a:spLocks noGrp="1"/>
          </p:cNvSpPr>
          <p:nvPr>
            <p:ph idx="1"/>
          </p:nvPr>
        </p:nvSpPr>
        <p:spPr>
          <a:xfrm>
            <a:off x="4447308" y="591344"/>
            <a:ext cx="7403984" cy="5585619"/>
          </a:xfrm>
        </p:spPr>
        <p:txBody>
          <a:bodyPr anchor="ctr">
            <a:normAutofit/>
          </a:bodyPr>
          <a:lstStyle/>
          <a:p>
            <a:r>
              <a:rPr lang="en-GB" sz="2200" dirty="0" err="1"/>
              <a:t>Flatarchy</a:t>
            </a:r>
            <a:r>
              <a:rPr lang="en-GB" sz="2200" dirty="0"/>
              <a:t>, a newer structure, is the third type and is used among many </a:t>
            </a:r>
            <a:r>
              <a:rPr lang="en-GB" sz="2200" dirty="0" err="1"/>
              <a:t>startups</a:t>
            </a:r>
            <a:r>
              <a:rPr lang="en-GB" sz="2200" dirty="0"/>
              <a:t>. </a:t>
            </a:r>
          </a:p>
          <a:p>
            <a:r>
              <a:rPr lang="en-GB" sz="2200" dirty="0"/>
              <a:t>As the name alludes, it flattens the hierarchy and chain of command and gives its employees a lot of autonomy.</a:t>
            </a:r>
          </a:p>
          <a:p>
            <a:r>
              <a:rPr lang="en-US" sz="2200" dirty="0"/>
              <a:t>A flat organizational structure attempts to disrupt the traditional top-down management system of most companies.</a:t>
            </a:r>
          </a:p>
          <a:p>
            <a:r>
              <a:rPr lang="en-US" sz="2200" dirty="0"/>
              <a:t> Management is decentralized so there is no everyday “boss.” Each employee is the boss of themselves, eliminating bureaucracy and red tape and improving direct communication.</a:t>
            </a:r>
          </a:p>
          <a:p>
            <a:r>
              <a:rPr lang="en-US" sz="2200" dirty="0"/>
              <a:t>some organizations maintain this structure since it encourages less supervision and more involvement from all employees.</a:t>
            </a:r>
          </a:p>
          <a:p>
            <a:endParaRPr lang="en-US" sz="2200" dirty="0"/>
          </a:p>
          <a:p>
            <a:endParaRPr lang="en-GB" sz="2200" dirty="0"/>
          </a:p>
        </p:txBody>
      </p:sp>
      <p:sp>
        <p:nvSpPr>
          <p:cNvPr id="9" name="TextBox 8">
            <a:extLst>
              <a:ext uri="{FF2B5EF4-FFF2-40B4-BE49-F238E27FC236}">
                <a16:creationId xmlns:a16="http://schemas.microsoft.com/office/drawing/2014/main" id="{C326C1C3-6AD3-48FB-87CF-49A614A5B353}"/>
              </a:ext>
            </a:extLst>
          </p:cNvPr>
          <p:cNvSpPr txBox="1"/>
          <p:nvPr/>
        </p:nvSpPr>
        <p:spPr>
          <a:xfrm>
            <a:off x="340708" y="2644170"/>
            <a:ext cx="2919327" cy="1569660"/>
          </a:xfrm>
          <a:prstGeom prst="rect">
            <a:avLst/>
          </a:prstGeom>
          <a:noFill/>
        </p:spPr>
        <p:txBody>
          <a:bodyPr wrap="square">
            <a:spAutoFit/>
          </a:bodyPr>
          <a:lstStyle/>
          <a:p>
            <a:pPr marL="0" indent="0">
              <a:buNone/>
            </a:pPr>
            <a:r>
              <a:rPr lang="en-GB" sz="3200" b="1" dirty="0"/>
              <a:t>Flat Organizational Structure</a:t>
            </a:r>
          </a:p>
        </p:txBody>
      </p:sp>
      <p:sp>
        <p:nvSpPr>
          <p:cNvPr id="5" name="Footer Placeholder 4">
            <a:extLst>
              <a:ext uri="{FF2B5EF4-FFF2-40B4-BE49-F238E27FC236}">
                <a16:creationId xmlns:a16="http://schemas.microsoft.com/office/drawing/2014/main" id="{23FD0E57-D331-40E6-A58A-CB4AD69DAE8C}"/>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853745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B526F-876B-434C-A360-F4056EDC2A72}"/>
              </a:ext>
            </a:extLst>
          </p:cNvPr>
          <p:cNvSpPr>
            <a:spLocks noGrp="1"/>
          </p:cNvSpPr>
          <p:nvPr>
            <p:ph type="title"/>
          </p:nvPr>
        </p:nvSpPr>
        <p:spPr>
          <a:xfrm>
            <a:off x="255103" y="365126"/>
            <a:ext cx="7152861" cy="761310"/>
          </a:xfrm>
        </p:spPr>
        <p:txBody>
          <a:bodyPr>
            <a:normAutofit/>
          </a:bodyPr>
          <a:lstStyle/>
          <a:p>
            <a:r>
              <a:rPr lang="en-US" sz="3200" b="1" i="1" dirty="0">
                <a:solidFill>
                  <a:schemeClr val="bg1"/>
                </a:solidFill>
                <a:highlight>
                  <a:srgbClr val="000080"/>
                </a:highlight>
              </a:rPr>
              <a:t>Horizontal or flat org structure</a:t>
            </a:r>
            <a:endParaRPr lang="en-GB" sz="3200" b="1" i="1" dirty="0">
              <a:solidFill>
                <a:schemeClr val="bg1"/>
              </a:solidFill>
              <a:highlight>
                <a:srgbClr val="000080"/>
              </a:highlight>
            </a:endParaRPr>
          </a:p>
        </p:txBody>
      </p:sp>
      <p:pic>
        <p:nvPicPr>
          <p:cNvPr id="3074" name="Picture 2" descr="horizontal or flat org chart example">
            <a:extLst>
              <a:ext uri="{FF2B5EF4-FFF2-40B4-BE49-F238E27FC236}">
                <a16:creationId xmlns:a16="http://schemas.microsoft.com/office/drawing/2014/main" id="{145142BC-8B50-4804-BE07-333894C89C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104" y="2880763"/>
            <a:ext cx="11711609" cy="3977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27353F-503A-4A41-AF40-2CF177D25E43}"/>
              </a:ext>
            </a:extLst>
          </p:cNvPr>
          <p:cNvSpPr txBox="1"/>
          <p:nvPr/>
        </p:nvSpPr>
        <p:spPr>
          <a:xfrm>
            <a:off x="1550505" y="1126436"/>
            <a:ext cx="10204174" cy="2677656"/>
          </a:xfrm>
          <a:prstGeom prst="rect">
            <a:avLst/>
          </a:prstGeom>
          <a:noFill/>
        </p:spPr>
        <p:txBody>
          <a:bodyPr wrap="square">
            <a:spAutoFit/>
          </a:bodyPr>
          <a:lstStyle/>
          <a:p>
            <a:r>
              <a:rPr lang="en-US" sz="2400" dirty="0">
                <a:highlight>
                  <a:srgbClr val="FFFF00"/>
                </a:highlight>
                <a:latin typeface="Tw Cen MT" panose="020B0602020104020603" pitchFamily="34" charset="0"/>
              </a:rPr>
              <a:t>For example</a:t>
            </a:r>
            <a:r>
              <a:rPr lang="en-US" sz="2400" dirty="0">
                <a:latin typeface="Tw Cen MT" panose="020B0602020104020603" pitchFamily="34" charset="0"/>
              </a:rPr>
              <a:t>, an employee who has an idea doesn’t have to wade through three levels of upper managers to get the idea to the key person making the decision. The employee simply communicates directly with the target on a peer-based level.</a:t>
            </a:r>
          </a:p>
          <a:p>
            <a:endParaRPr lang="en-US" sz="2400" dirty="0">
              <a:latin typeface="Tw Cen MT" panose="020B0602020104020603" pitchFamily="34" charset="0"/>
            </a:endParaRPr>
          </a:p>
          <a:p>
            <a:r>
              <a:rPr lang="en-US" sz="2400" dirty="0">
                <a:latin typeface="Tw Cen MT" panose="020B0602020104020603" pitchFamily="34" charset="0"/>
              </a:rPr>
              <a:t>A company adopting this type of structure for everyday purposes typically establishes a special top-down management system for temporary projects or events.</a:t>
            </a:r>
            <a:endParaRPr lang="en-GB" sz="2400" dirty="0">
              <a:latin typeface="Tw Cen MT" panose="020B0602020104020603" pitchFamily="34" charset="0"/>
            </a:endParaRPr>
          </a:p>
        </p:txBody>
      </p:sp>
      <p:sp>
        <p:nvSpPr>
          <p:cNvPr id="4" name="Footer Placeholder 3">
            <a:extLst>
              <a:ext uri="{FF2B5EF4-FFF2-40B4-BE49-F238E27FC236}">
                <a16:creationId xmlns:a16="http://schemas.microsoft.com/office/drawing/2014/main" id="{EBC9E768-E03B-4681-B5E7-2C1A983480A0}"/>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292302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6E8B-54B3-47C9-918A-BA1E3A7FA33F}"/>
              </a:ext>
            </a:extLst>
          </p:cNvPr>
          <p:cNvSpPr>
            <a:spLocks noGrp="1"/>
          </p:cNvSpPr>
          <p:nvPr>
            <p:ph type="title"/>
          </p:nvPr>
        </p:nvSpPr>
        <p:spPr>
          <a:xfrm>
            <a:off x="838200" y="713312"/>
            <a:ext cx="3461084" cy="5431376"/>
          </a:xfrm>
        </p:spPr>
        <p:txBody>
          <a:bodyPr>
            <a:normAutofit/>
          </a:bodyPr>
          <a:lstStyle/>
          <a:p>
            <a:r>
              <a:rPr lang="en-GB" dirty="0">
                <a:solidFill>
                  <a:srgbClr val="FFFFFF"/>
                </a:solidFill>
                <a:highlight>
                  <a:srgbClr val="008000"/>
                </a:highlight>
              </a:rPr>
              <a:t>Hierarchical org structu</a:t>
            </a:r>
            <a:r>
              <a:rPr lang="en-GB" dirty="0">
                <a:solidFill>
                  <a:srgbClr val="FFFFFF"/>
                </a:solidFill>
              </a:rPr>
              <a:t>re.</a:t>
            </a:r>
          </a:p>
        </p:txBody>
      </p:sp>
      <p:sp>
        <p:nvSpPr>
          <p:cNvPr id="3" name="Content Placeholder 2">
            <a:extLst>
              <a:ext uri="{FF2B5EF4-FFF2-40B4-BE49-F238E27FC236}">
                <a16:creationId xmlns:a16="http://schemas.microsoft.com/office/drawing/2014/main" id="{9F372624-233C-43A2-99F8-C4B2E52C81A3}"/>
              </a:ext>
            </a:extLst>
          </p:cNvPr>
          <p:cNvSpPr>
            <a:spLocks noGrp="1"/>
          </p:cNvSpPr>
          <p:nvPr>
            <p:ph idx="1"/>
          </p:nvPr>
        </p:nvSpPr>
        <p:spPr>
          <a:xfrm>
            <a:off x="5317589" y="713313"/>
            <a:ext cx="6036212" cy="5431376"/>
          </a:xfrm>
        </p:spPr>
        <p:txBody>
          <a:bodyPr anchor="ctr">
            <a:normAutofit/>
          </a:bodyPr>
          <a:lstStyle/>
          <a:p>
            <a:r>
              <a:rPr lang="en-US" sz="2000" dirty="0"/>
              <a:t>The pyramid-shaped organizational chart we referred to earlier is known as a hierarchical org chart. It’s the most common type of organizational structure––the chain of command goes from the top (e.g., the CEO or manager) down (e.g., entry-level and low-level employees) and each employee has a supervisor. </a:t>
            </a:r>
            <a:endParaRPr lang="en-GB" sz="2000" dirty="0"/>
          </a:p>
        </p:txBody>
      </p:sp>
      <p:sp>
        <p:nvSpPr>
          <p:cNvPr id="4" name="Footer Placeholder 3">
            <a:extLst>
              <a:ext uri="{FF2B5EF4-FFF2-40B4-BE49-F238E27FC236}">
                <a16:creationId xmlns:a16="http://schemas.microsoft.com/office/drawing/2014/main" id="{60912B0B-B411-43BA-B2DB-526834B966A6}"/>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503640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5 Types Of Organizational Structures: Part 1, The Hierarchy">
            <a:extLst>
              <a:ext uri="{FF2B5EF4-FFF2-40B4-BE49-F238E27FC236}">
                <a16:creationId xmlns:a16="http://schemas.microsoft.com/office/drawing/2014/main" id="{73C19836-5C94-48B6-B78F-B5BC8E3C53F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28325"/>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4D8886-2BF0-4B8C-854D-428D6268016D}"/>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i="1">
                <a:solidFill>
                  <a:schemeClr val="bg1"/>
                </a:solidFill>
              </a:rPr>
              <a:t>Hierarchical org structure.</a:t>
            </a:r>
          </a:p>
        </p:txBody>
      </p:sp>
      <p:sp>
        <p:nvSpPr>
          <p:cNvPr id="3" name="Footer Placeholder 2">
            <a:extLst>
              <a:ext uri="{FF2B5EF4-FFF2-40B4-BE49-F238E27FC236}">
                <a16:creationId xmlns:a16="http://schemas.microsoft.com/office/drawing/2014/main" id="{D194585F-BA06-4BA1-BFBA-787FDA54E794}"/>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967204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98BE-33B4-450C-9CF5-780D0E83000E}"/>
              </a:ext>
            </a:extLst>
          </p:cNvPr>
          <p:cNvSpPr>
            <a:spLocks noGrp="1"/>
          </p:cNvSpPr>
          <p:nvPr>
            <p:ph type="title"/>
          </p:nvPr>
        </p:nvSpPr>
        <p:spPr>
          <a:xfrm>
            <a:off x="838200" y="713312"/>
            <a:ext cx="3461084" cy="5431376"/>
          </a:xfrm>
        </p:spPr>
        <p:txBody>
          <a:bodyPr>
            <a:normAutofit/>
          </a:bodyPr>
          <a:lstStyle/>
          <a:p>
            <a:r>
              <a:rPr lang="en-GB" dirty="0">
                <a:solidFill>
                  <a:srgbClr val="FFFFFF"/>
                </a:solidFill>
                <a:highlight>
                  <a:srgbClr val="008000"/>
                </a:highlight>
              </a:rPr>
              <a:t>Divisional org structure</a:t>
            </a:r>
          </a:p>
        </p:txBody>
      </p:sp>
      <p:sp>
        <p:nvSpPr>
          <p:cNvPr id="3" name="Content Placeholder 2">
            <a:extLst>
              <a:ext uri="{FF2B5EF4-FFF2-40B4-BE49-F238E27FC236}">
                <a16:creationId xmlns:a16="http://schemas.microsoft.com/office/drawing/2014/main" id="{1D15F689-52B2-4F40-9FB9-8A8AD8BAA832}"/>
              </a:ext>
            </a:extLst>
          </p:cNvPr>
          <p:cNvSpPr>
            <a:spLocks noGrp="1"/>
          </p:cNvSpPr>
          <p:nvPr>
            <p:ph idx="1"/>
          </p:nvPr>
        </p:nvSpPr>
        <p:spPr>
          <a:xfrm>
            <a:off x="4979963" y="713313"/>
            <a:ext cx="6991643" cy="5431376"/>
          </a:xfrm>
        </p:spPr>
        <p:txBody>
          <a:bodyPr anchor="ctr">
            <a:normAutofit/>
          </a:bodyPr>
          <a:lstStyle/>
          <a:p>
            <a:r>
              <a:rPr lang="en-US" sz="2000" dirty="0"/>
              <a:t>In divisional organizational structures, a company’s divisions have control over their own resources, essentially operating like their own company within the larger organization. </a:t>
            </a:r>
          </a:p>
          <a:p>
            <a:r>
              <a:rPr lang="en-US" sz="2000" dirty="0"/>
              <a:t>Each division can have its own marketing team, sales team, IT team, etc. </a:t>
            </a:r>
          </a:p>
          <a:p>
            <a:r>
              <a:rPr lang="en-US" sz="2000" dirty="0"/>
              <a:t>This structure works well for large companies as it empowers the various divisions to make decisions without everyone having to report to just a few executives. </a:t>
            </a:r>
          </a:p>
          <a:p>
            <a:endParaRPr lang="en-US" sz="2000" dirty="0"/>
          </a:p>
        </p:txBody>
      </p:sp>
      <p:sp>
        <p:nvSpPr>
          <p:cNvPr id="4" name="Footer Placeholder 3">
            <a:extLst>
              <a:ext uri="{FF2B5EF4-FFF2-40B4-BE49-F238E27FC236}">
                <a16:creationId xmlns:a16="http://schemas.microsoft.com/office/drawing/2014/main" id="{36A8E54A-767A-46FE-8FCD-749FCA79997B}"/>
              </a:ext>
            </a:extLst>
          </p:cNvPr>
          <p:cNvSpPr>
            <a:spLocks noGrp="1"/>
          </p:cNvSpPr>
          <p:nvPr>
            <p:ph type="ftr" sz="quarter" idx="11"/>
          </p:nvPr>
        </p:nvSpPr>
        <p:spPr>
          <a:xfrm>
            <a:off x="6095998" y="6356350"/>
            <a:ext cx="4191002" cy="365125"/>
          </a:xfrm>
        </p:spPr>
        <p:txBody>
          <a:bodyPr>
            <a:normAutofit/>
          </a:bodyPr>
          <a:lstStyle/>
          <a:p>
            <a:pPr algn="l">
              <a:spcAft>
                <a:spcPts val="600"/>
              </a:spcAft>
            </a:pPr>
            <a:r>
              <a:rPr lang="en-US"/>
              <a:t>Created by Tayo Alebiosu</a:t>
            </a:r>
          </a:p>
        </p:txBody>
      </p:sp>
    </p:spTree>
    <p:extLst>
      <p:ext uri="{BB962C8B-B14F-4D97-AF65-F5344CB8AC3E}">
        <p14:creationId xmlns:p14="http://schemas.microsoft.com/office/powerpoint/2010/main" val="4135650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45FFD-6539-40EF-B14C-EC210C3DED18}"/>
              </a:ext>
            </a:extLst>
          </p:cNvPr>
          <p:cNvSpPr>
            <a:spLocks noGrp="1"/>
          </p:cNvSpPr>
          <p:nvPr>
            <p:ph idx="1"/>
          </p:nvPr>
        </p:nvSpPr>
        <p:spPr>
          <a:xfrm>
            <a:off x="198783" y="185530"/>
            <a:ext cx="11155017" cy="5986670"/>
          </a:xfrm>
        </p:spPr>
        <p:txBody>
          <a:bodyPr>
            <a:normAutofit/>
          </a:bodyPr>
          <a:lstStyle/>
          <a:p>
            <a:r>
              <a:rPr lang="en-US" sz="2400" dirty="0"/>
              <a:t>Depending on your organization’s focus, there’s a few variations to consider:</a:t>
            </a:r>
            <a:endParaRPr lang="en-GB" sz="2400" dirty="0"/>
          </a:p>
          <a:p>
            <a:pPr marL="0" indent="0">
              <a:buNone/>
            </a:pPr>
            <a:r>
              <a:rPr lang="en-GB" sz="2400" dirty="0">
                <a:highlight>
                  <a:srgbClr val="FFFF00"/>
                </a:highlight>
              </a:rPr>
              <a:t>Market-based divisional org structure </a:t>
            </a:r>
          </a:p>
          <a:p>
            <a:r>
              <a:rPr lang="en-US" sz="2400" dirty="0"/>
              <a:t>Divisions are separated by market, industry, or customer type. A large consumer goods company, like Target or Walmart, might separate its durable goods (clothing, electronics, furniture, etc.) from its food or logistics divisions. </a:t>
            </a:r>
          </a:p>
          <a:p>
            <a:pPr marL="0" indent="0">
              <a:buNone/>
            </a:pPr>
            <a:r>
              <a:rPr lang="en-GB" sz="2400" dirty="0">
                <a:highlight>
                  <a:srgbClr val="FFFF00"/>
                </a:highlight>
              </a:rPr>
              <a:t>Product-based divisional org structure</a:t>
            </a:r>
          </a:p>
          <a:p>
            <a:r>
              <a:rPr lang="en-US" sz="2400" dirty="0"/>
              <a:t>Divisions are separated by product line. For example, a tech company might have a division dedicated to its cloud offerings, while the rest of the divisions focus on the different software offerings––e.g., Adobe and its creative suite of Illustrator, Photoshop, etc.</a:t>
            </a:r>
          </a:p>
          <a:p>
            <a:pPr marL="0" indent="0">
              <a:buNone/>
            </a:pPr>
            <a:r>
              <a:rPr lang="en-GB" sz="2400" dirty="0">
                <a:highlight>
                  <a:srgbClr val="FFFF00"/>
                </a:highlight>
              </a:rPr>
              <a:t>Geographic divisional org structure</a:t>
            </a:r>
          </a:p>
          <a:p>
            <a:r>
              <a:rPr lang="en-US" sz="2400" dirty="0"/>
              <a:t>Divisions are separated by region, territories, or districts, offering more effective localization and logistics. Companies might establish satellite offices across the country </a:t>
            </a:r>
            <a:r>
              <a:rPr lang="en-US" sz="2400" dirty="0" err="1"/>
              <a:t>country</a:t>
            </a:r>
            <a:r>
              <a:rPr lang="en-US" sz="2400" dirty="0"/>
              <a:t> or the globe in order to stay close to their customers.</a:t>
            </a:r>
            <a:endParaRPr lang="en-GB" sz="2400" dirty="0"/>
          </a:p>
          <a:p>
            <a:endParaRPr lang="en-GB" sz="2400" dirty="0"/>
          </a:p>
        </p:txBody>
      </p:sp>
      <p:sp>
        <p:nvSpPr>
          <p:cNvPr id="4" name="Footer Placeholder 3">
            <a:extLst>
              <a:ext uri="{FF2B5EF4-FFF2-40B4-BE49-F238E27FC236}">
                <a16:creationId xmlns:a16="http://schemas.microsoft.com/office/drawing/2014/main" id="{18536CD6-A1BB-450C-BDF3-56FA1AF01823}"/>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4243839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7C92-31DA-4926-A3E7-486FBABC3A10}"/>
              </a:ext>
            </a:extLst>
          </p:cNvPr>
          <p:cNvSpPr>
            <a:spLocks noGrp="1"/>
          </p:cNvSpPr>
          <p:nvPr>
            <p:ph type="title"/>
          </p:nvPr>
        </p:nvSpPr>
        <p:spPr>
          <a:xfrm>
            <a:off x="4740812" y="365125"/>
            <a:ext cx="6612986" cy="1807305"/>
          </a:xfrm>
        </p:spPr>
        <p:txBody>
          <a:bodyPr>
            <a:normAutofit/>
          </a:bodyPr>
          <a:lstStyle/>
          <a:p>
            <a:r>
              <a:rPr lang="en-GB" dirty="0"/>
              <a:t>Team-based org structure</a:t>
            </a:r>
          </a:p>
        </p:txBody>
      </p:sp>
      <p:pic>
        <p:nvPicPr>
          <p:cNvPr id="12" name="Picture 11" descr="Large skydiving group mid-air">
            <a:extLst>
              <a:ext uri="{FF2B5EF4-FFF2-40B4-BE49-F238E27FC236}">
                <a16:creationId xmlns:a16="http://schemas.microsoft.com/office/drawing/2014/main" id="{C219B1AC-4A1E-4A9A-970A-7E7AD5BBF08C}"/>
              </a:ext>
            </a:extLst>
          </p:cNvPr>
          <p:cNvPicPr>
            <a:picLocks noChangeAspect="1"/>
          </p:cNvPicPr>
          <p:nvPr/>
        </p:nvPicPr>
        <p:blipFill rotWithShape="1">
          <a:blip r:embed="rId2"/>
          <a:srcRect l="20929" r="19761"/>
          <a:stretch/>
        </p:blipFill>
        <p:spPr>
          <a:xfrm>
            <a:off x="3" y="10"/>
            <a:ext cx="3770140"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C930AB0-A098-4A05-A0F4-FE870DAB3CD9}"/>
              </a:ext>
            </a:extLst>
          </p:cNvPr>
          <p:cNvSpPr>
            <a:spLocks noGrp="1"/>
          </p:cNvSpPr>
          <p:nvPr>
            <p:ph idx="1"/>
          </p:nvPr>
        </p:nvSpPr>
        <p:spPr>
          <a:xfrm>
            <a:off x="3967089" y="2333297"/>
            <a:ext cx="7386709" cy="3843666"/>
          </a:xfrm>
        </p:spPr>
        <p:txBody>
          <a:bodyPr>
            <a:normAutofit/>
          </a:bodyPr>
          <a:lstStyle/>
          <a:p>
            <a:r>
              <a:rPr lang="en-US" sz="2000" dirty="0"/>
              <a:t>It’ll come as no surprise that a team-based organizational structure groups employees according to (what else?) teams––think scrum teams or tiger teams.</a:t>
            </a:r>
          </a:p>
          <a:p>
            <a:r>
              <a:rPr lang="en-US" sz="2000" dirty="0"/>
              <a:t> A team organizational structure is meant to disrupt the traditional hierarchy, focusing more on problem solving, cooperation, and giving employees more control.</a:t>
            </a:r>
            <a:endParaRPr lang="en-GB" sz="2000" dirty="0"/>
          </a:p>
        </p:txBody>
      </p:sp>
      <p:sp>
        <p:nvSpPr>
          <p:cNvPr id="4" name="Footer Placeholder 3">
            <a:extLst>
              <a:ext uri="{FF2B5EF4-FFF2-40B4-BE49-F238E27FC236}">
                <a16:creationId xmlns:a16="http://schemas.microsoft.com/office/drawing/2014/main" id="{39AEC2F8-74FD-4ADB-A52B-3AA0CF8EE96E}"/>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1997070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7 Types of Organizational Charts (With Examples) | MindMaster">
            <a:extLst>
              <a:ext uri="{FF2B5EF4-FFF2-40B4-BE49-F238E27FC236}">
                <a16:creationId xmlns:a16="http://schemas.microsoft.com/office/drawing/2014/main" id="{625331B5-5C98-46E7-A7B8-03115B0192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70672" y="253218"/>
            <a:ext cx="10699330" cy="59613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AD3EB04-1650-4674-B3C4-0C9E6156EA2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Tree>
    <p:extLst>
      <p:ext uri="{BB962C8B-B14F-4D97-AF65-F5344CB8AC3E}">
        <p14:creationId xmlns:p14="http://schemas.microsoft.com/office/powerpoint/2010/main" val="3449865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EB01-2DCF-4BA7-B4C9-592D3A1A69C3}"/>
              </a:ext>
            </a:extLst>
          </p:cNvPr>
          <p:cNvSpPr>
            <a:spLocks noGrp="1"/>
          </p:cNvSpPr>
          <p:nvPr>
            <p:ph type="title"/>
          </p:nvPr>
        </p:nvSpPr>
        <p:spPr>
          <a:xfrm>
            <a:off x="565711" y="552844"/>
            <a:ext cx="4067329" cy="2590406"/>
          </a:xfrm>
        </p:spPr>
        <p:txBody>
          <a:bodyPr>
            <a:normAutofit/>
          </a:bodyPr>
          <a:lstStyle/>
          <a:p>
            <a:r>
              <a:rPr lang="en-GB" sz="3600" b="1" i="1" dirty="0">
                <a:solidFill>
                  <a:schemeClr val="bg1"/>
                </a:solidFill>
                <a:highlight>
                  <a:srgbClr val="000080"/>
                </a:highlight>
              </a:rPr>
              <a:t>Network org structure</a:t>
            </a:r>
          </a:p>
        </p:txBody>
      </p:sp>
      <p:graphicFrame>
        <p:nvGraphicFramePr>
          <p:cNvPr id="26" name="Content Placeholder 2">
            <a:extLst>
              <a:ext uri="{FF2B5EF4-FFF2-40B4-BE49-F238E27FC236}">
                <a16:creationId xmlns:a16="http://schemas.microsoft.com/office/drawing/2014/main" id="{D34B6FA1-BC17-452D-AC59-BED5AEB27224}"/>
              </a:ext>
            </a:extLst>
          </p:cNvPr>
          <p:cNvGraphicFramePr>
            <a:graphicFrameLocks noGrp="1"/>
          </p:cNvGraphicFramePr>
          <p:nvPr>
            <p:ph idx="1"/>
          </p:nvPr>
        </p:nvGraphicFramePr>
        <p:xfrm>
          <a:off x="4633041" y="643466"/>
          <a:ext cx="6720759" cy="5573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A47EDBF-0110-49D6-8AA4-D112EEA78B9F}"/>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2277068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
            <a:extLst>
              <a:ext uri="{FF2B5EF4-FFF2-40B4-BE49-F238E27FC236}">
                <a16:creationId xmlns:a16="http://schemas.microsoft.com/office/drawing/2014/main" id="{6A42F77A-D02B-474B-9FB5-EA13527EA9C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7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6937FE7-2BA2-44C3-A836-A45F66B342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Created by Tayo Alebiosu</a:t>
            </a:r>
          </a:p>
        </p:txBody>
      </p:sp>
    </p:spTree>
    <p:extLst>
      <p:ext uri="{BB962C8B-B14F-4D97-AF65-F5344CB8AC3E}">
        <p14:creationId xmlns:p14="http://schemas.microsoft.com/office/powerpoint/2010/main" val="2140258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ITFALLS OF PROJECT -BASED ORGANIZATIONS">
            <a:extLst>
              <a:ext uri="{FF2B5EF4-FFF2-40B4-BE49-F238E27FC236}">
                <a16:creationId xmlns:a16="http://schemas.microsoft.com/office/drawing/2014/main" id="{5A08EA37-F073-4861-B14C-A8E8401087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6916" y="861391"/>
            <a:ext cx="11514013" cy="534246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9893282-FFAB-429A-A70E-DE2AB4A0F52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
        <p:nvSpPr>
          <p:cNvPr id="8" name="TextBox 7">
            <a:extLst>
              <a:ext uri="{FF2B5EF4-FFF2-40B4-BE49-F238E27FC236}">
                <a16:creationId xmlns:a16="http://schemas.microsoft.com/office/drawing/2014/main" id="{60BDC114-B23B-46B2-B121-C0FB67ACE4FC}"/>
              </a:ext>
            </a:extLst>
          </p:cNvPr>
          <p:cNvSpPr txBox="1"/>
          <p:nvPr/>
        </p:nvSpPr>
        <p:spPr>
          <a:xfrm>
            <a:off x="2290640" y="0"/>
            <a:ext cx="6843580" cy="584775"/>
          </a:xfrm>
          <a:prstGeom prst="rect">
            <a:avLst/>
          </a:prstGeom>
          <a:noFill/>
        </p:spPr>
        <p:txBody>
          <a:bodyPr wrap="square">
            <a:spAutoFit/>
          </a:bodyPr>
          <a:lstStyle/>
          <a:p>
            <a:r>
              <a:rPr lang="en-GB" sz="3200" b="1" dirty="0">
                <a:solidFill>
                  <a:schemeClr val="bg1"/>
                </a:solidFill>
                <a:highlight>
                  <a:srgbClr val="000080"/>
                </a:highlight>
                <a:latin typeface="Steradian"/>
              </a:rPr>
              <a:t>Project based organisation structure</a:t>
            </a:r>
            <a:endParaRPr lang="en-GB" sz="3200" b="1" dirty="0">
              <a:solidFill>
                <a:schemeClr val="bg1"/>
              </a:solidFill>
              <a:highlight>
                <a:srgbClr val="000080"/>
              </a:highlight>
            </a:endParaRPr>
          </a:p>
        </p:txBody>
      </p:sp>
    </p:spTree>
    <p:extLst>
      <p:ext uri="{BB962C8B-B14F-4D97-AF65-F5344CB8AC3E}">
        <p14:creationId xmlns:p14="http://schemas.microsoft.com/office/powerpoint/2010/main" val="3380242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ox skeletons">
            <a:extLst>
              <a:ext uri="{FF2B5EF4-FFF2-40B4-BE49-F238E27FC236}">
                <a16:creationId xmlns:a16="http://schemas.microsoft.com/office/drawing/2014/main" id="{D3D46B9B-1840-4634-88B1-094C94441EF7}"/>
              </a:ext>
            </a:extLst>
          </p:cNvPr>
          <p:cNvPicPr>
            <a:picLocks noChangeAspect="1"/>
          </p:cNvPicPr>
          <p:nvPr/>
        </p:nvPicPr>
        <p:blipFill rotWithShape="1">
          <a:blip r:embed="rId2"/>
          <a:srcRect l="4659" r="1223"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5A67DBE-35BE-4F6B-A57E-B2C79A75D28B}"/>
              </a:ext>
            </a:extLst>
          </p:cNvPr>
          <p:cNvSpPr>
            <a:spLocks noGrp="1"/>
          </p:cNvSpPr>
          <p:nvPr>
            <p:ph idx="1"/>
          </p:nvPr>
        </p:nvSpPr>
        <p:spPr>
          <a:xfrm>
            <a:off x="838200" y="2434201"/>
            <a:ext cx="4437185" cy="1476617"/>
          </a:xfrm>
        </p:spPr>
        <p:txBody>
          <a:bodyPr>
            <a:noAutofit/>
          </a:bodyPr>
          <a:lstStyle/>
          <a:p>
            <a:r>
              <a:rPr lang="en-GB" sz="3200" dirty="0">
                <a:highlight>
                  <a:srgbClr val="FFFF00"/>
                </a:highlight>
              </a:rPr>
              <a:t>How to create an organigram</a:t>
            </a:r>
          </a:p>
        </p:txBody>
      </p:sp>
    </p:spTree>
    <p:extLst>
      <p:ext uri="{BB962C8B-B14F-4D97-AF65-F5344CB8AC3E}">
        <p14:creationId xmlns:p14="http://schemas.microsoft.com/office/powerpoint/2010/main" val="161496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eb of wires showing connections between groups and singles">
            <a:extLst>
              <a:ext uri="{FF2B5EF4-FFF2-40B4-BE49-F238E27FC236}">
                <a16:creationId xmlns:a16="http://schemas.microsoft.com/office/drawing/2014/main" id="{3AF8B1E0-685E-4A20-97EB-718453FB7B65}"/>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E8940A8-DB13-4E79-837E-91740B93D104}"/>
              </a:ext>
            </a:extLst>
          </p:cNvPr>
          <p:cNvSpPr>
            <a:spLocks noGrp="1"/>
          </p:cNvSpPr>
          <p:nvPr>
            <p:ph idx="1"/>
          </p:nvPr>
        </p:nvSpPr>
        <p:spPr>
          <a:xfrm>
            <a:off x="838200" y="2434201"/>
            <a:ext cx="4462670" cy="3742762"/>
          </a:xfrm>
        </p:spPr>
        <p:txBody>
          <a:bodyPr>
            <a:normAutofit/>
          </a:bodyPr>
          <a:lstStyle/>
          <a:p>
            <a:pPr marL="0" indent="0">
              <a:buNone/>
            </a:pPr>
            <a:r>
              <a:rPr lang="en-GB" b="1" i="0" dirty="0">
                <a:effectLst/>
                <a:highlight>
                  <a:srgbClr val="00FFFF"/>
                </a:highlight>
                <a:latin typeface="Segoe UI Light" panose="020B0502040204020203" pitchFamily="34" charset="0"/>
              </a:rPr>
              <a:t>Create an organization chart</a:t>
            </a:r>
          </a:p>
          <a:p>
            <a:r>
              <a:rPr lang="en-GB" sz="2000" dirty="0">
                <a:hlinkClick r:id="rId3"/>
              </a:rPr>
              <a:t>https://support.microsoft.com/en-us/topic/create-an-organization-chart-9b51f667-11b7-4971-a757-a08a36684ee6</a:t>
            </a:r>
            <a:endParaRPr lang="en-GB" sz="2000" dirty="0"/>
          </a:p>
          <a:p>
            <a:endParaRPr lang="en-GB" sz="2000" dirty="0"/>
          </a:p>
        </p:txBody>
      </p:sp>
      <p:sp>
        <p:nvSpPr>
          <p:cNvPr id="4" name="Footer Placeholder 3">
            <a:extLst>
              <a:ext uri="{FF2B5EF4-FFF2-40B4-BE49-F238E27FC236}">
                <a16:creationId xmlns:a16="http://schemas.microsoft.com/office/drawing/2014/main" id="{4BEED38D-27B3-4A0B-B84F-E4144009978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rgbClr val="FFFFFF"/>
                </a:solidFill>
              </a:rPr>
              <a:t>Created by Tayo Alebiosu</a:t>
            </a:r>
          </a:p>
        </p:txBody>
      </p:sp>
    </p:spTree>
    <p:extLst>
      <p:ext uri="{BB962C8B-B14F-4D97-AF65-F5344CB8AC3E}">
        <p14:creationId xmlns:p14="http://schemas.microsoft.com/office/powerpoint/2010/main" val="3964978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fessional Development Plan Example">
            <a:extLst>
              <a:ext uri="{FF2B5EF4-FFF2-40B4-BE49-F238E27FC236}">
                <a16:creationId xmlns:a16="http://schemas.microsoft.com/office/drawing/2014/main" id="{C6A18FA8-1D1E-405E-9753-0B8810CE534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956602" y="457200"/>
            <a:ext cx="10649243" cy="5943600"/>
          </a:xfrm>
          <a:prstGeom prst="rect">
            <a:avLst/>
          </a:prstGeom>
          <a:noFill/>
        </p:spPr>
      </p:pic>
      <p:sp>
        <p:nvSpPr>
          <p:cNvPr id="8" name="TextBox 7">
            <a:extLst>
              <a:ext uri="{FF2B5EF4-FFF2-40B4-BE49-F238E27FC236}">
                <a16:creationId xmlns:a16="http://schemas.microsoft.com/office/drawing/2014/main" id="{47A1CA14-70F8-4AEF-8591-1CC42ECC685D}"/>
              </a:ext>
            </a:extLst>
          </p:cNvPr>
          <p:cNvSpPr txBox="1"/>
          <p:nvPr/>
        </p:nvSpPr>
        <p:spPr>
          <a:xfrm>
            <a:off x="3358498" y="6488349"/>
            <a:ext cx="6978692" cy="246221"/>
          </a:xfrm>
          <a:prstGeom prst="rect">
            <a:avLst/>
          </a:prstGeom>
          <a:noFill/>
        </p:spPr>
        <p:txBody>
          <a:bodyPr wrap="square">
            <a:spAutoFit/>
          </a:bodyPr>
          <a:lstStyle/>
          <a:p>
            <a:r>
              <a:rPr lang="en-GB" sz="1000" dirty="0">
                <a:solidFill>
                  <a:schemeClr val="bg1"/>
                </a:solidFill>
              </a:rPr>
              <a:t>https://hr.wisc.edu/professional-development/develop-your-career/employee-development/career-goals/</a:t>
            </a:r>
          </a:p>
        </p:txBody>
      </p:sp>
      <p:sp>
        <p:nvSpPr>
          <p:cNvPr id="3" name="Footer Placeholder 2">
            <a:extLst>
              <a:ext uri="{FF2B5EF4-FFF2-40B4-BE49-F238E27FC236}">
                <a16:creationId xmlns:a16="http://schemas.microsoft.com/office/drawing/2014/main" id="{DE880C42-3ABA-42F5-B019-AC06ECC64ABA}"/>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832414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8C04E2F8-E370-4ADB-B90F-218F39647F62}"/>
              </a:ext>
            </a:extLst>
          </p:cNvPr>
          <p:cNvSpPr>
            <a:spLocks noChangeArrowheads="1"/>
          </p:cNvSpPr>
          <p:nvPr/>
        </p:nvSpPr>
        <p:spPr bwMode="auto">
          <a:xfrm>
            <a:off x="699713" y="248038"/>
            <a:ext cx="7063721" cy="1159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4000" b="1" i="1" u="none" strike="noStrike" kern="1200" cap="none" normalizeH="0" baseline="0">
                <a:ln>
                  <a:noFill/>
                </a:ln>
                <a:solidFill>
                  <a:srgbClr val="FFFFFF"/>
                </a:solidFill>
                <a:effectLst/>
                <a:latin typeface="+mj-lt"/>
                <a:ea typeface="+mj-ea"/>
                <a:cs typeface="+mj-cs"/>
              </a:rPr>
              <a:t>Training and development plan</a:t>
            </a:r>
            <a:endParaRPr kumimoji="0" lang="en-US" altLang="en-US" sz="4000" b="0" i="0" u="none" strike="noStrike" kern="1200" cap="none" normalizeH="0" baseline="0">
              <a:ln>
                <a:noFill/>
              </a:ln>
              <a:solidFill>
                <a:srgbClr val="FFFFFF"/>
              </a:solidFill>
              <a:effectLst/>
              <a:latin typeface="+mj-lt"/>
              <a:ea typeface="+mj-ea"/>
              <a:cs typeface="+mj-cs"/>
            </a:endParaRPr>
          </a:p>
          <a:p>
            <a:pPr marL="0" marR="0" lvl="0" indent="0" fontAlgn="base">
              <a:lnSpc>
                <a:spcPct val="90000"/>
              </a:lnSpc>
              <a:spcBef>
                <a:spcPct val="0"/>
              </a:spcBef>
              <a:spcAft>
                <a:spcPts val="600"/>
              </a:spcAft>
              <a:buClrTx/>
              <a:buSzTx/>
              <a:tabLst/>
            </a:pPr>
            <a:endParaRPr kumimoji="0" lang="en-US" altLang="en-US" sz="4000" b="0" i="0" u="none" strike="noStrike" kern="1200" cap="none" normalizeH="0" baseline="0">
              <a:ln>
                <a:noFill/>
              </a:ln>
              <a:solidFill>
                <a:srgbClr val="FFFFFF"/>
              </a:solidFill>
              <a:effectLst/>
              <a:latin typeface="+mj-lt"/>
              <a:ea typeface="+mj-ea"/>
              <a:cs typeface="+mj-cs"/>
            </a:endParaRPr>
          </a:p>
        </p:txBody>
      </p:sp>
      <p:graphicFrame>
        <p:nvGraphicFramePr>
          <p:cNvPr id="2" name="Table 1">
            <a:extLst>
              <a:ext uri="{FF2B5EF4-FFF2-40B4-BE49-F238E27FC236}">
                <a16:creationId xmlns:a16="http://schemas.microsoft.com/office/drawing/2014/main" id="{716F3FF7-78F5-4CF5-931C-5D63DEB17D23}"/>
              </a:ext>
            </a:extLst>
          </p:cNvPr>
          <p:cNvGraphicFramePr>
            <a:graphicFrameLocks noGrp="1"/>
          </p:cNvGraphicFramePr>
          <p:nvPr>
            <p:extLst>
              <p:ext uri="{D42A27DB-BD31-4B8C-83A1-F6EECF244321}">
                <p14:modId xmlns:p14="http://schemas.microsoft.com/office/powerpoint/2010/main" val="3710530850"/>
              </p:ext>
            </p:extLst>
          </p:nvPr>
        </p:nvGraphicFramePr>
        <p:xfrm>
          <a:off x="432225" y="2227763"/>
          <a:ext cx="11327552" cy="3929222"/>
        </p:xfrm>
        <a:graphic>
          <a:graphicData uri="http://schemas.openxmlformats.org/drawingml/2006/table">
            <a:tbl>
              <a:tblPr firstRow="1" firstCol="1" bandRow="1"/>
              <a:tblGrid>
                <a:gridCol w="2178539">
                  <a:extLst>
                    <a:ext uri="{9D8B030D-6E8A-4147-A177-3AD203B41FA5}">
                      <a16:colId xmlns:a16="http://schemas.microsoft.com/office/drawing/2014/main" val="1382418421"/>
                    </a:ext>
                  </a:extLst>
                </a:gridCol>
                <a:gridCol w="2162012">
                  <a:extLst>
                    <a:ext uri="{9D8B030D-6E8A-4147-A177-3AD203B41FA5}">
                      <a16:colId xmlns:a16="http://schemas.microsoft.com/office/drawing/2014/main" val="107677353"/>
                    </a:ext>
                  </a:extLst>
                </a:gridCol>
                <a:gridCol w="2440095">
                  <a:extLst>
                    <a:ext uri="{9D8B030D-6E8A-4147-A177-3AD203B41FA5}">
                      <a16:colId xmlns:a16="http://schemas.microsoft.com/office/drawing/2014/main" val="2524110498"/>
                    </a:ext>
                  </a:extLst>
                </a:gridCol>
                <a:gridCol w="2275773">
                  <a:extLst>
                    <a:ext uri="{9D8B030D-6E8A-4147-A177-3AD203B41FA5}">
                      <a16:colId xmlns:a16="http://schemas.microsoft.com/office/drawing/2014/main" val="318046657"/>
                    </a:ext>
                  </a:extLst>
                </a:gridCol>
                <a:gridCol w="2271133">
                  <a:extLst>
                    <a:ext uri="{9D8B030D-6E8A-4147-A177-3AD203B41FA5}">
                      <a16:colId xmlns:a16="http://schemas.microsoft.com/office/drawing/2014/main" val="862445072"/>
                    </a:ext>
                  </a:extLst>
                </a:gridCol>
              </a:tblGrid>
              <a:tr h="1504202">
                <a:tc>
                  <a:txBody>
                    <a:bodyPr/>
                    <a:lstStyle/>
                    <a:p>
                      <a:pPr algn="l" fontAlgn="t">
                        <a:lnSpc>
                          <a:spcPct val="150000"/>
                        </a:lnSpc>
                        <a:spcBef>
                          <a:spcPts val="0"/>
                        </a:spcBef>
                        <a:spcAft>
                          <a:spcPts val="800"/>
                        </a:spcAft>
                      </a:pPr>
                      <a:r>
                        <a:rPr lang="en-GB" sz="1900" b="1" i="0" u="none" strike="noStrike">
                          <a:effectLst/>
                          <a:latin typeface="Calibri" panose="020F0502020204030204" pitchFamily="34" charset="0"/>
                          <a:ea typeface="Calibri" panose="020F0502020204030204" pitchFamily="34" charset="0"/>
                          <a:cs typeface="Times New Roman" panose="02020603050405020304" pitchFamily="18" charset="0"/>
                        </a:rPr>
                        <a:t>Objective</a:t>
                      </a:r>
                      <a:endParaRPr lang="en-GB" sz="3100" b="0" i="0" u="none" strike="noStrike">
                        <a:effectLst/>
                        <a:latin typeface="Arial" panose="020B0604020202020204" pitchFamily="34" charset="0"/>
                      </a:endParaRPr>
                    </a:p>
                    <a:p>
                      <a:pPr algn="l" fontAlgn="t">
                        <a:lnSpc>
                          <a:spcPct val="150000"/>
                        </a:lnSpc>
                        <a:spcBef>
                          <a:spcPts val="0"/>
                        </a:spcBef>
                        <a:spcAft>
                          <a:spcPts val="800"/>
                        </a:spcAft>
                      </a:pPr>
                      <a:r>
                        <a:rPr lang="en-GB" sz="1300" b="0" i="1" u="none" strike="noStrike">
                          <a:effectLst/>
                          <a:latin typeface="Calibri" panose="020F0502020204030204" pitchFamily="34" charset="0"/>
                          <a:ea typeface="Calibri" panose="020F0502020204030204" pitchFamily="34" charset="0"/>
                          <a:cs typeface="Times New Roman" panose="02020603050405020304" pitchFamily="18" charset="0"/>
                        </a:rPr>
                        <a:t>What do I need to achieve</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1" i="0" u="none" strike="noStrike">
                          <a:effectLst/>
                          <a:latin typeface="Calibri" panose="020F0502020204030204" pitchFamily="34" charset="0"/>
                          <a:ea typeface="Calibri" panose="020F0502020204030204" pitchFamily="34" charset="0"/>
                          <a:cs typeface="Times New Roman" panose="02020603050405020304" pitchFamily="18" charset="0"/>
                        </a:rPr>
                        <a:t>Action</a:t>
                      </a:r>
                      <a:endParaRPr lang="en-GB" sz="3100" b="0" i="0" u="none" strike="noStrike">
                        <a:effectLst/>
                        <a:latin typeface="Arial" panose="020B0604020202020204" pitchFamily="34" charset="0"/>
                      </a:endParaRPr>
                    </a:p>
                    <a:p>
                      <a:pPr algn="l" fontAlgn="t">
                        <a:lnSpc>
                          <a:spcPct val="150000"/>
                        </a:lnSpc>
                        <a:spcBef>
                          <a:spcPts val="0"/>
                        </a:spcBef>
                        <a:spcAft>
                          <a:spcPts val="800"/>
                        </a:spcAft>
                      </a:pPr>
                      <a:r>
                        <a:rPr lang="en-GB" sz="1300" b="0" i="1" u="none" strike="noStrike">
                          <a:effectLst/>
                          <a:latin typeface="Calibri" panose="020F0502020204030204" pitchFamily="34" charset="0"/>
                          <a:ea typeface="Calibri" panose="020F0502020204030204" pitchFamily="34" charset="0"/>
                          <a:cs typeface="Times New Roman" panose="02020603050405020304" pitchFamily="18" charset="0"/>
                        </a:rPr>
                        <a:t>What do I have to do?</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1" i="0" u="none" strike="noStrike" dirty="0">
                          <a:effectLst/>
                          <a:latin typeface="Calibri" panose="020F0502020204030204" pitchFamily="34" charset="0"/>
                          <a:ea typeface="Calibri" panose="020F0502020204030204" pitchFamily="34" charset="0"/>
                          <a:cs typeface="Times New Roman" panose="02020603050405020304" pitchFamily="18" charset="0"/>
                        </a:rPr>
                        <a:t>Resources</a:t>
                      </a:r>
                      <a:endParaRPr lang="en-GB" sz="3100" b="0" i="0" u="none" strike="noStrike" dirty="0">
                        <a:effectLst/>
                        <a:latin typeface="Arial" panose="020B0604020202020204" pitchFamily="34" charset="0"/>
                      </a:endParaRPr>
                    </a:p>
                    <a:p>
                      <a:pPr algn="l" fontAlgn="t">
                        <a:lnSpc>
                          <a:spcPct val="150000"/>
                        </a:lnSpc>
                        <a:spcBef>
                          <a:spcPts val="0"/>
                        </a:spcBef>
                        <a:spcAft>
                          <a:spcPts val="800"/>
                        </a:spcAft>
                      </a:pPr>
                      <a:r>
                        <a:rPr lang="en-GB" sz="1300" b="1" i="1" u="none" strike="noStrike" dirty="0">
                          <a:effectLst/>
                          <a:latin typeface="Calibri" panose="020F0502020204030204" pitchFamily="34" charset="0"/>
                          <a:ea typeface="Calibri" panose="020F0502020204030204" pitchFamily="34" charset="0"/>
                          <a:cs typeface="Times New Roman" panose="02020603050405020304" pitchFamily="18" charset="0"/>
                        </a:rPr>
                        <a:t>Whose help and support do I need?</a:t>
                      </a:r>
                      <a:endParaRPr lang="en-GB" sz="3100" b="1" i="0" u="none" strike="noStrike" dirty="0">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1" i="0" u="none" strike="noStrike">
                          <a:effectLst/>
                          <a:latin typeface="Calibri" panose="020F0502020204030204" pitchFamily="34" charset="0"/>
                          <a:ea typeface="Calibri" panose="020F0502020204030204" pitchFamily="34" charset="0"/>
                          <a:cs typeface="Times New Roman" panose="02020603050405020304" pitchFamily="18" charset="0"/>
                        </a:rPr>
                        <a:t>Criteria for success</a:t>
                      </a:r>
                      <a:endParaRPr lang="en-GB" sz="3100" b="0" i="0" u="none" strike="noStrike">
                        <a:effectLst/>
                        <a:latin typeface="Arial" panose="020B0604020202020204" pitchFamily="34" charset="0"/>
                      </a:endParaRPr>
                    </a:p>
                    <a:p>
                      <a:pPr algn="l" fontAlgn="t">
                        <a:lnSpc>
                          <a:spcPct val="150000"/>
                        </a:lnSpc>
                        <a:spcBef>
                          <a:spcPts val="0"/>
                        </a:spcBef>
                        <a:spcAft>
                          <a:spcPts val="800"/>
                        </a:spcAft>
                      </a:pPr>
                      <a:r>
                        <a:rPr lang="en-GB" sz="1300" b="0" i="1" u="none" strike="noStrike">
                          <a:effectLst/>
                          <a:latin typeface="Calibri" panose="020F0502020204030204" pitchFamily="34" charset="0"/>
                          <a:ea typeface="Calibri" panose="020F0502020204030204" pitchFamily="34" charset="0"/>
                          <a:cs typeface="Times New Roman" panose="02020603050405020304" pitchFamily="18" charset="0"/>
                        </a:rPr>
                        <a:t>How would I measure the successful completion of this objective?</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1" i="0" u="none" strike="noStrike">
                          <a:effectLst/>
                          <a:latin typeface="Calibri" panose="020F0502020204030204" pitchFamily="34" charset="0"/>
                          <a:ea typeface="Calibri" panose="020F0502020204030204" pitchFamily="34" charset="0"/>
                          <a:cs typeface="Times New Roman" panose="02020603050405020304" pitchFamily="18" charset="0"/>
                        </a:rPr>
                        <a:t>Target date</a:t>
                      </a:r>
                      <a:endParaRPr lang="en-GB" sz="3100" b="0" i="0" u="none" strike="noStrike">
                        <a:effectLst/>
                        <a:latin typeface="Arial" panose="020B0604020202020204" pitchFamily="34" charset="0"/>
                      </a:endParaRPr>
                    </a:p>
                    <a:p>
                      <a:pPr algn="l" fontAlgn="t">
                        <a:lnSpc>
                          <a:spcPct val="150000"/>
                        </a:lnSpc>
                        <a:spcBef>
                          <a:spcPts val="0"/>
                        </a:spcBef>
                        <a:spcAft>
                          <a:spcPts val="800"/>
                        </a:spcAft>
                      </a:pPr>
                      <a:r>
                        <a:rPr lang="en-GB" sz="1300" b="0" i="1" u="none" strike="noStrike">
                          <a:effectLst/>
                          <a:latin typeface="Calibri" panose="020F0502020204030204" pitchFamily="34" charset="0"/>
                          <a:ea typeface="Calibri" panose="020F0502020204030204" pitchFamily="34" charset="0"/>
                          <a:cs typeface="Times New Roman" panose="02020603050405020304" pitchFamily="18" charset="0"/>
                        </a:rPr>
                        <a:t>When will I complete or review my progress?</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1670741"/>
                  </a:ext>
                </a:extLst>
              </a:tr>
              <a:tr h="485004">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040426"/>
                  </a:ext>
                </a:extLst>
              </a:tr>
              <a:tr h="485004">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565447"/>
                  </a:ext>
                </a:extLst>
              </a:tr>
              <a:tr h="485004">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6435988"/>
                  </a:ext>
                </a:extLst>
              </a:tr>
              <a:tr h="485004">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7992999"/>
                  </a:ext>
                </a:extLst>
              </a:tr>
              <a:tr h="485004">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50000"/>
                        </a:lnSpc>
                        <a:spcBef>
                          <a:spcPts val="0"/>
                        </a:spcBef>
                        <a:spcAft>
                          <a:spcPts val="800"/>
                        </a:spcAft>
                      </a:pPr>
                      <a:r>
                        <a:rPr lang="en-GB" sz="1900" b="0" i="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GB" sz="3100" b="0" i="0" u="none" strike="noStrike" dirty="0">
                        <a:effectLst/>
                        <a:latin typeface="Arial" panose="020B0604020202020204" pitchFamily="34" charset="0"/>
                      </a:endParaRPr>
                    </a:p>
                  </a:txBody>
                  <a:tcPr marL="117254" marR="117254" marT="162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9762397"/>
                  </a:ext>
                </a:extLst>
              </a:tr>
            </a:tbl>
          </a:graphicData>
        </a:graphic>
      </p:graphicFrame>
    </p:spTree>
    <p:extLst>
      <p:ext uri="{BB962C8B-B14F-4D97-AF65-F5344CB8AC3E}">
        <p14:creationId xmlns:p14="http://schemas.microsoft.com/office/powerpoint/2010/main" val="1926473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lanning for Continuing Professional Development – A Whole School Approach A  step by step guide to planning CPD including a framework for Teacher  Induction. - ppt download">
            <a:extLst>
              <a:ext uri="{FF2B5EF4-FFF2-40B4-BE49-F238E27FC236}">
                <a16:creationId xmlns:a16="http://schemas.microsoft.com/office/drawing/2014/main" id="{922AD4B2-077B-41B8-915B-BE01E1E93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60" b="18954"/>
          <a:stretch/>
        </p:blipFill>
        <p:spPr bwMode="auto">
          <a:xfrm>
            <a:off x="643467" y="1443482"/>
            <a:ext cx="5294716" cy="3971036"/>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028" name="Picture 4" descr="Planning for Continuing Professional Development – A Whole School Approach  A step by step guide to planning CPD including a framework for Teacher  Induction. - ppt download">
            <a:extLst>
              <a:ext uri="{FF2B5EF4-FFF2-40B4-BE49-F238E27FC236}">
                <a16:creationId xmlns:a16="http://schemas.microsoft.com/office/drawing/2014/main" id="{A49662B9-7241-46E0-AFF8-33BFB39AAB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443482"/>
            <a:ext cx="5294715" cy="397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14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C11A6C6-20AC-4664-B41A-194A4ED04374}"/>
              </a:ext>
            </a:extLst>
          </p:cNvPr>
          <p:cNvSpPr>
            <a:spLocks noGrp="1" noChangeArrowheads="1"/>
          </p:cNvSpPr>
          <p:nvPr>
            <p:ph type="title"/>
          </p:nvPr>
        </p:nvSpPr>
        <p:spPr>
          <a:xfrm>
            <a:off x="1828801" y="609600"/>
            <a:ext cx="4717774" cy="675861"/>
          </a:xfrm>
        </p:spPr>
        <p:txBody>
          <a:bodyPr>
            <a:normAutofit fontScale="90000"/>
          </a:bodyPr>
          <a:lstStyle/>
          <a:p>
            <a:pPr eaLnBrk="1" hangingPunct="1">
              <a:defRPr/>
            </a:pPr>
            <a:r>
              <a:rPr lang="en-US" altLang="en-US" dirty="0">
                <a:effectLst>
                  <a:outerShdw blurRad="38100" dist="38100" dir="2700000" algn="tl">
                    <a:srgbClr val="000000">
                      <a:alpha val="43137"/>
                    </a:srgbClr>
                  </a:outerShdw>
                </a:effectLst>
                <a:highlight>
                  <a:srgbClr val="00FFFF"/>
                </a:highlight>
              </a:rPr>
              <a:t>WRAP-UP</a:t>
            </a:r>
          </a:p>
        </p:txBody>
      </p:sp>
      <p:sp>
        <p:nvSpPr>
          <p:cNvPr id="65539" name="Rectangle 3">
            <a:extLst>
              <a:ext uri="{FF2B5EF4-FFF2-40B4-BE49-F238E27FC236}">
                <a16:creationId xmlns:a16="http://schemas.microsoft.com/office/drawing/2014/main" id="{BD5223D2-9CA4-4DE1-BC62-B40BEC128AC0}"/>
              </a:ext>
            </a:extLst>
          </p:cNvPr>
          <p:cNvSpPr>
            <a:spLocks noGrp="1"/>
          </p:cNvSpPr>
          <p:nvPr>
            <p:ph type="body" sz="half" idx="1"/>
          </p:nvPr>
        </p:nvSpPr>
        <p:spPr>
          <a:xfrm>
            <a:off x="2362201" y="2209800"/>
            <a:ext cx="3902075" cy="3881438"/>
          </a:xfrm>
        </p:spPr>
        <p:txBody>
          <a:bodyPr/>
          <a:lstStyle/>
          <a:p>
            <a:pPr algn="ctr" eaLnBrk="1" hangingPunct="1">
              <a:buFont typeface="Wingdings" panose="05000000000000000000" pitchFamily="2" charset="2"/>
              <a:buNone/>
            </a:pPr>
            <a:r>
              <a:rPr lang="en-US" altLang="en-US" sz="6000"/>
              <a:t>Question and Answer Session</a:t>
            </a:r>
          </a:p>
        </p:txBody>
      </p:sp>
      <p:pic>
        <p:nvPicPr>
          <p:cNvPr id="65540" name="Picture 5">
            <a:extLst>
              <a:ext uri="{FF2B5EF4-FFF2-40B4-BE49-F238E27FC236}">
                <a16:creationId xmlns:a16="http://schemas.microsoft.com/office/drawing/2014/main" id="{EBEEBCE0-0957-4276-990B-3E2D4308227D}"/>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400801" y="2514600"/>
            <a:ext cx="3903663" cy="3276600"/>
          </a:xfrm>
          <a:noFill/>
        </p:spPr>
      </p:pic>
      <p:sp>
        <p:nvSpPr>
          <p:cNvPr id="2" name="Footer Placeholder 1">
            <a:extLst>
              <a:ext uri="{FF2B5EF4-FFF2-40B4-BE49-F238E27FC236}">
                <a16:creationId xmlns:a16="http://schemas.microsoft.com/office/drawing/2014/main" id="{A540D1C3-2DF8-479B-B913-EA18A89885FD}"/>
              </a:ext>
            </a:extLst>
          </p:cNvPr>
          <p:cNvSpPr>
            <a:spLocks noGrp="1"/>
          </p:cNvSpPr>
          <p:nvPr>
            <p:ph type="ftr" sz="quarter" idx="11"/>
          </p:nvPr>
        </p:nvSpPr>
        <p:spPr/>
        <p:txBody>
          <a:bodyPr/>
          <a:lstStyle/>
          <a:p>
            <a:pPr>
              <a:defRPr/>
            </a:pPr>
            <a:r>
              <a:rPr lang="en-US" altLang="en-US"/>
              <a:t>Created by Tayo Alebiosu</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xfrm>
            <a:off x="1137034" y="609600"/>
            <a:ext cx="6478417" cy="1322887"/>
          </a:xfrm>
          <a:prstGeom prst="rect">
            <a:avLst/>
          </a:prstGeom>
        </p:spPr>
        <p:txBody>
          <a:bodyPr vert="horz" lIns="91440" tIns="45720" rIns="91440" bIns="45720" rtlCol="0" anchor="ctr">
            <a:normAutofit/>
          </a:bodyPr>
          <a:lstStyle>
            <a:lvl1pPr algn="l">
              <a:defRPr sz="3500" b="1">
                <a:latin typeface="Times New Roman"/>
                <a:ea typeface="Times New Roman"/>
                <a:cs typeface="Times New Roman"/>
                <a:sym typeface="Times New Roman"/>
              </a:defRPr>
            </a:lvl1pPr>
          </a:lstStyle>
          <a:p>
            <a:r>
              <a:rPr lang="en-US" sz="4400" kern="1200">
                <a:solidFill>
                  <a:schemeClr val="tx1"/>
                </a:solidFill>
                <a:latin typeface="+mj-lt"/>
                <a:ea typeface="+mj-ea"/>
                <a:cs typeface="+mj-cs"/>
              </a:rPr>
              <a:t>End</a:t>
            </a:r>
          </a:p>
        </p:txBody>
      </p:sp>
      <p:sp>
        <p:nvSpPr>
          <p:cNvPr id="156" name="Shape 156"/>
          <p:cNvSpPr>
            <a:spLocks noGrp="1"/>
          </p:cNvSpPr>
          <p:nvPr>
            <p:ph type="body" sz="quarter" idx="1"/>
          </p:nvPr>
        </p:nvSpPr>
        <p:spPr>
          <a:xfrm>
            <a:off x="1137035" y="2194102"/>
            <a:ext cx="6684602" cy="3230883"/>
          </a:xfrm>
          <a:prstGeom prst="rect">
            <a:avLst/>
          </a:prstGeom>
        </p:spPr>
        <p:txBody>
          <a:bodyPr vert="horz" lIns="91440" tIns="45720" rIns="91440" bIns="45720" rtlCol="0">
            <a:normAutofit/>
          </a:bodyPr>
          <a:lstStyle/>
          <a:p>
            <a:pPr marL="0">
              <a:spcBef>
                <a:spcPts val="211"/>
              </a:spcBef>
              <a:defRPr sz="1800">
                <a:solidFill>
                  <a:srgbClr val="000000"/>
                </a:solidFill>
                <a:latin typeface="Times New Roman"/>
                <a:ea typeface="Times New Roman"/>
                <a:cs typeface="Times New Roman"/>
                <a:sym typeface="Times New Roman"/>
              </a:defRPr>
            </a:pPr>
            <a:endParaRPr lang="en-US" sz="3600" dirty="0">
              <a:latin typeface="Candara" panose="020E0502030303020204" pitchFamily="34" charset="0"/>
            </a:endParaRPr>
          </a:p>
          <a:p>
            <a:pPr marL="220410" indent="0">
              <a:spcBef>
                <a:spcPts val="211"/>
              </a:spcBef>
              <a:buClr>
                <a:srgbClr val="31B6FD"/>
              </a:buClr>
              <a:buSzPct val="100000"/>
              <a:buNone/>
              <a:defRPr sz="2400">
                <a:solidFill>
                  <a:srgbClr val="FFFDFF"/>
                </a:solidFill>
                <a:latin typeface="Times New Roman"/>
                <a:ea typeface="Times New Roman"/>
                <a:cs typeface="Times New Roman"/>
                <a:sym typeface="Times New Roman"/>
              </a:defRPr>
            </a:pPr>
            <a:r>
              <a:rPr lang="en-US" sz="3600" dirty="0">
                <a:highlight>
                  <a:srgbClr val="008080"/>
                </a:highlight>
                <a:latin typeface="Candara" panose="020E0502030303020204" pitchFamily="34" charset="0"/>
              </a:rPr>
              <a:t>This session has ended. Thank for your attendance and active participation. </a:t>
            </a:r>
            <a:r>
              <a:rPr lang="en-US" sz="3600" b="1" dirty="0">
                <a:highlight>
                  <a:srgbClr val="008080"/>
                </a:highlight>
                <a:latin typeface="Candara" panose="020E0502030303020204" pitchFamily="34" charset="0"/>
              </a:rPr>
              <a:t>IT’S ALL ABOUT YOU !</a:t>
            </a:r>
          </a:p>
        </p:txBody>
      </p:sp>
      <p:pic>
        <p:nvPicPr>
          <p:cNvPr id="96" name="Graphic 95" descr="Clapping Hands">
            <a:extLst>
              <a:ext uri="{FF2B5EF4-FFF2-40B4-BE49-F238E27FC236}">
                <a16:creationId xmlns:a16="http://schemas.microsoft.com/office/drawing/2014/main" id="{2356A549-C8DD-4963-B80F-8B56C9ABC1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3123" y="1662682"/>
            <a:ext cx="3521122" cy="3521122"/>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176D912-2316-4D0D-AB35-78E4C972927B}"/>
              </a:ext>
            </a:extLst>
          </p:cNvPr>
          <p:cNvPicPr>
            <a:picLocks noGrp="1" noChangeAspect="1"/>
          </p:cNvPicPr>
          <p:nvPr>
            <p:ph idx="1"/>
          </p:nvPr>
        </p:nvPicPr>
        <p:blipFill>
          <a:blip r:embed="rId2"/>
          <a:stretch>
            <a:fillRect/>
          </a:stretch>
        </p:blipFill>
        <p:spPr>
          <a:xfrm>
            <a:off x="1060174" y="415563"/>
            <a:ext cx="10488360" cy="5355639"/>
          </a:xfrm>
          <a:prstGeom prst="rect">
            <a:avLst/>
          </a:prstGeom>
        </p:spPr>
      </p:pic>
      <p:sp>
        <p:nvSpPr>
          <p:cNvPr id="5" name="Footer Placeholder 4">
            <a:extLst>
              <a:ext uri="{FF2B5EF4-FFF2-40B4-BE49-F238E27FC236}">
                <a16:creationId xmlns:a16="http://schemas.microsoft.com/office/drawing/2014/main" id="{4C405103-FAE6-4818-B715-E8D85C574219}"/>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4176601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6FF5CF95-94F2-4522-A768-1EA0894410D7}"/>
              </a:ext>
            </a:extLst>
          </p:cNvPr>
          <p:cNvPicPr>
            <a:picLocks noChangeAspect="1"/>
          </p:cNvPicPr>
          <p:nvPr/>
        </p:nvPicPr>
        <p:blipFill rotWithShape="1">
          <a:blip r:embed="rId2"/>
          <a:srcRect l="1398" r="39068" b="-1"/>
          <a:stretch/>
        </p:blipFill>
        <p:spPr>
          <a:xfrm>
            <a:off x="21" y="10"/>
            <a:ext cx="47310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BBABB6D-1BA6-4FF4-94BF-DD0DA5FF95F2}"/>
              </a:ext>
            </a:extLst>
          </p:cNvPr>
          <p:cNvSpPr>
            <a:spLocks noGrp="1"/>
          </p:cNvSpPr>
          <p:nvPr>
            <p:ph idx="1"/>
          </p:nvPr>
        </p:nvSpPr>
        <p:spPr>
          <a:xfrm>
            <a:off x="5552661" y="0"/>
            <a:ext cx="5757764" cy="6705600"/>
          </a:xfrm>
        </p:spPr>
        <p:txBody>
          <a:bodyPr>
            <a:noAutofit/>
          </a:bodyPr>
          <a:lstStyle/>
          <a:p>
            <a:pPr marL="0" indent="0">
              <a:buNone/>
            </a:pPr>
            <a:endParaRPr lang="en-GB" sz="2200" b="1" dirty="0">
              <a:highlight>
                <a:srgbClr val="FFFF00"/>
              </a:highlight>
              <a:latin typeface="Tw Cen MT" panose="020B0602020104020603" pitchFamily="34" charset="0"/>
            </a:endParaRPr>
          </a:p>
          <a:p>
            <a:pPr marL="0" indent="0">
              <a:buNone/>
            </a:pPr>
            <a:r>
              <a:rPr lang="en-GB" sz="2000" b="1" dirty="0">
                <a:highlight>
                  <a:srgbClr val="FFFF00"/>
                </a:highlight>
                <a:latin typeface="Tw Cen MT" panose="020B0602020104020603" pitchFamily="34" charset="0"/>
              </a:rPr>
              <a:t>Presenting your assignment</a:t>
            </a:r>
          </a:p>
          <a:p>
            <a:r>
              <a:rPr lang="en-GB" sz="2000" dirty="0">
                <a:latin typeface="Tw Cen MT" panose="020B0602020104020603" pitchFamily="34" charset="0"/>
              </a:rPr>
              <a:t>Title page-Your student number, the module and submission date </a:t>
            </a:r>
          </a:p>
          <a:p>
            <a:r>
              <a:rPr lang="en-GB" sz="2000" dirty="0">
                <a:latin typeface="Tw Cen MT" panose="020B0602020104020603" pitchFamily="34" charset="0"/>
              </a:rPr>
              <a:t>Content page</a:t>
            </a:r>
          </a:p>
          <a:p>
            <a:r>
              <a:rPr lang="en-GB" sz="2000" dirty="0">
                <a:latin typeface="Tw Cen MT" panose="020B0602020104020603" pitchFamily="34" charset="0"/>
              </a:rPr>
              <a:t>Introduction</a:t>
            </a:r>
            <a:endParaRPr lang="en-GB" sz="2000" b="1" dirty="0">
              <a:highlight>
                <a:srgbClr val="FFFF00"/>
              </a:highlight>
              <a:latin typeface="Tw Cen MT" panose="020B0602020104020603" pitchFamily="34" charset="0"/>
            </a:endParaRPr>
          </a:p>
          <a:p>
            <a:r>
              <a:rPr lang="en-GB" sz="2000" dirty="0">
                <a:latin typeface="Tw Cen MT" panose="020B0602020104020603" pitchFamily="34" charset="0"/>
              </a:rPr>
              <a:t>Font –Ariel, Times New Roman</a:t>
            </a:r>
          </a:p>
          <a:p>
            <a:r>
              <a:rPr lang="en-GB" sz="2000" dirty="0">
                <a:latin typeface="Tw Cen MT" panose="020B0602020104020603" pitchFamily="34" charset="0"/>
              </a:rPr>
              <a:t>Font size -</a:t>
            </a:r>
            <a:r>
              <a:rPr lang="en-GB" sz="2000" dirty="0">
                <a:highlight>
                  <a:srgbClr val="00FFFF"/>
                </a:highlight>
                <a:latin typeface="Tw Cen MT" panose="020B0602020104020603" pitchFamily="34" charset="0"/>
              </a:rPr>
              <a:t>12</a:t>
            </a:r>
          </a:p>
          <a:p>
            <a:r>
              <a:rPr lang="en-GB" sz="2000" dirty="0">
                <a:latin typeface="Tw Cen MT" panose="020B0602020104020603" pitchFamily="34" charset="0"/>
              </a:rPr>
              <a:t>Line spacing – 1.5</a:t>
            </a:r>
          </a:p>
          <a:p>
            <a:r>
              <a:rPr lang="en-GB" sz="2000" dirty="0">
                <a:latin typeface="Tw Cen MT" panose="020B0602020104020603" pitchFamily="34" charset="0"/>
              </a:rPr>
              <a:t>Paragraphing-Not too short or too long</a:t>
            </a:r>
          </a:p>
          <a:p>
            <a:r>
              <a:rPr lang="en-GB" sz="2000" dirty="0">
                <a:latin typeface="Tw Cen MT" panose="020B0602020104020603" pitchFamily="34" charset="0"/>
              </a:rPr>
              <a:t>Page number</a:t>
            </a:r>
          </a:p>
          <a:p>
            <a:r>
              <a:rPr lang="en-GB" sz="2000" dirty="0">
                <a:latin typeface="Tw Cen MT" panose="020B0602020104020603" pitchFamily="34" charset="0"/>
              </a:rPr>
              <a:t>In text referencing using Harvard referencing style</a:t>
            </a:r>
          </a:p>
          <a:p>
            <a:r>
              <a:rPr lang="en-GB" sz="2000" dirty="0">
                <a:latin typeface="Tw Cen MT" panose="020B0602020104020603" pitchFamily="34" charset="0"/>
              </a:rPr>
              <a:t>Reference list using Harvard referencing style</a:t>
            </a:r>
          </a:p>
          <a:p>
            <a:r>
              <a:rPr lang="en-GB" sz="2000" dirty="0">
                <a:latin typeface="Tw Cen MT" panose="020B0602020104020603" pitchFamily="34" charset="0"/>
              </a:rPr>
              <a:t>Reference list should be in alphabetical order</a:t>
            </a:r>
          </a:p>
          <a:p>
            <a:r>
              <a:rPr lang="en-GB" sz="2000" dirty="0">
                <a:latin typeface="Tw Cen MT" panose="020B0602020104020603" pitchFamily="34" charset="0"/>
              </a:rPr>
              <a:t>Proof read for grammar errors </a:t>
            </a:r>
          </a:p>
          <a:p>
            <a:r>
              <a:rPr lang="en-GB" sz="2000" dirty="0">
                <a:latin typeface="Tw Cen MT" panose="020B0602020104020603" pitchFamily="34" charset="0"/>
              </a:rPr>
              <a:t>Submit as a single document i.e. a word document or Pdf</a:t>
            </a:r>
          </a:p>
          <a:p>
            <a:endParaRPr lang="en-GB" sz="2200" dirty="0">
              <a:latin typeface="Tw Cen MT" panose="020B0602020104020603" pitchFamily="34" charset="0"/>
            </a:endParaRPr>
          </a:p>
          <a:p>
            <a:r>
              <a:rPr lang="en-GB" sz="2200" dirty="0">
                <a:latin typeface="Tw Cen MT" panose="020B0602020104020603" pitchFamily="34" charset="0"/>
              </a:rPr>
              <a:t>Conclusion</a:t>
            </a:r>
          </a:p>
          <a:p>
            <a:endParaRPr lang="en-GB" sz="2200" dirty="0">
              <a:latin typeface="Tw Cen MT" panose="020B0602020104020603" pitchFamily="34" charset="0"/>
            </a:endParaRPr>
          </a:p>
          <a:p>
            <a:endParaRPr lang="en-GB" sz="2200" dirty="0">
              <a:latin typeface="Tw Cen MT" panose="020B0602020104020603" pitchFamily="34" charset="0"/>
            </a:endParaRPr>
          </a:p>
        </p:txBody>
      </p:sp>
      <p:sp>
        <p:nvSpPr>
          <p:cNvPr id="2" name="Footer Placeholder 1">
            <a:extLst>
              <a:ext uri="{FF2B5EF4-FFF2-40B4-BE49-F238E27FC236}">
                <a16:creationId xmlns:a16="http://schemas.microsoft.com/office/drawing/2014/main" id="{7BC1DF8A-FF82-4D1D-9715-D107CD82EADB}"/>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802281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rganisations">
            <a:extLst>
              <a:ext uri="{FF2B5EF4-FFF2-40B4-BE49-F238E27FC236}">
                <a16:creationId xmlns:a16="http://schemas.microsoft.com/office/drawing/2014/main" id="{69FE6F94-5E26-4CDB-871C-93B42F346E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3578" y="918266"/>
            <a:ext cx="9664846" cy="458220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D5553C3-5660-4DF3-BA3E-04CD1DE6FF70}"/>
              </a:ext>
            </a:extLst>
          </p:cNvPr>
          <p:cNvSpPr>
            <a:spLocks noGrp="1"/>
          </p:cNvSpPr>
          <p:nvPr>
            <p:ph type="ftr" sz="quarter" idx="11"/>
          </p:nvPr>
        </p:nvSpPr>
        <p:spPr>
          <a:xfrm>
            <a:off x="795528" y="6382512"/>
            <a:ext cx="6757416" cy="32004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Created by Tayo Alebiosu</a:t>
            </a:r>
          </a:p>
        </p:txBody>
      </p:sp>
    </p:spTree>
    <p:extLst>
      <p:ext uri="{BB962C8B-B14F-4D97-AF65-F5344CB8AC3E}">
        <p14:creationId xmlns:p14="http://schemas.microsoft.com/office/powerpoint/2010/main" val="3590079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36E8-9637-41F7-B2F5-07EFEBFCE0A6}"/>
              </a:ext>
            </a:extLst>
          </p:cNvPr>
          <p:cNvSpPr>
            <a:spLocks noGrp="1"/>
          </p:cNvSpPr>
          <p:nvPr>
            <p:ph type="title"/>
          </p:nvPr>
        </p:nvSpPr>
        <p:spPr>
          <a:xfrm>
            <a:off x="686834" y="1153572"/>
            <a:ext cx="3200400" cy="4461163"/>
          </a:xfrm>
        </p:spPr>
        <p:txBody>
          <a:bodyPr>
            <a:normAutofit/>
          </a:bodyPr>
          <a:lstStyle/>
          <a:p>
            <a:r>
              <a:rPr lang="en-GB" dirty="0">
                <a:solidFill>
                  <a:srgbClr val="FFFFFF"/>
                </a:solidFill>
                <a:highlight>
                  <a:srgbClr val="008000"/>
                </a:highlight>
              </a:rPr>
              <a:t>Reference list.</a:t>
            </a:r>
          </a:p>
        </p:txBody>
      </p:sp>
      <p:sp>
        <p:nvSpPr>
          <p:cNvPr id="3" name="Content Placeholder 2">
            <a:extLst>
              <a:ext uri="{FF2B5EF4-FFF2-40B4-BE49-F238E27FC236}">
                <a16:creationId xmlns:a16="http://schemas.microsoft.com/office/drawing/2014/main" id="{5A901E28-8F1D-4B54-A49D-79E26201890C}"/>
              </a:ext>
            </a:extLst>
          </p:cNvPr>
          <p:cNvSpPr>
            <a:spLocks noGrp="1"/>
          </p:cNvSpPr>
          <p:nvPr>
            <p:ph idx="1"/>
          </p:nvPr>
        </p:nvSpPr>
        <p:spPr>
          <a:xfrm>
            <a:off x="4447308" y="591344"/>
            <a:ext cx="6906491" cy="5585619"/>
          </a:xfrm>
        </p:spPr>
        <p:txBody>
          <a:bodyPr anchor="ctr">
            <a:normAutofit/>
          </a:bodyPr>
          <a:lstStyle/>
          <a:p>
            <a:r>
              <a:rPr lang="en-US" sz="2200"/>
              <a:t>Lee, S.M., Luthans, F. and Olson, D.L., 1982. A management science approach to contingency models of organizational structure. Academy of Management Journal, 25(3), pp.553-566.</a:t>
            </a:r>
          </a:p>
          <a:p>
            <a:r>
              <a:rPr lang="en-US" sz="2200"/>
              <a:t>Child, J., 1972. Organizational structure, environment and performance: The role of strategic choice. sociology, 6(1), pp.1-22.</a:t>
            </a:r>
          </a:p>
          <a:p>
            <a:r>
              <a:rPr lang="en-US" sz="2200"/>
              <a:t>Hannan, M.T., Freeman, J.H. and Meyer, J.W., 1976. Specification of models for organizational effectiveness. American Sociological Review, 41(1), pp.136-143.</a:t>
            </a:r>
          </a:p>
          <a:p>
            <a:r>
              <a:rPr lang="en-GB" sz="2200">
                <a:hlinkClick r:id="rId2"/>
              </a:rPr>
              <a:t>https://www.yourarticlelibrary.com/organization/organisation-meaning-concept-features-and-advantages/63768</a:t>
            </a:r>
            <a:endParaRPr lang="en-GB" sz="2200"/>
          </a:p>
          <a:p>
            <a:r>
              <a:rPr lang="en-GB" sz="2200">
                <a:hlinkClick r:id="rId3"/>
              </a:rPr>
              <a:t>https://www.nhsconfed.org/resources/key-statistics-on-the-nhs</a:t>
            </a:r>
            <a:endParaRPr lang="en-GB" sz="2200"/>
          </a:p>
          <a:p>
            <a:endParaRPr lang="en-GB" sz="2200"/>
          </a:p>
        </p:txBody>
      </p:sp>
      <p:sp>
        <p:nvSpPr>
          <p:cNvPr id="4" name="Footer Placeholder 3">
            <a:extLst>
              <a:ext uri="{FF2B5EF4-FFF2-40B4-BE49-F238E27FC236}">
                <a16:creationId xmlns:a16="http://schemas.microsoft.com/office/drawing/2014/main" id="{F462BB1F-9395-4544-B367-93E2BFC082F8}"/>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414292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8DBD763-5948-4E6C-ABB1-3D136C0A874F}"/>
              </a:ext>
            </a:extLst>
          </p:cNvPr>
          <p:cNvSpPr txBox="1"/>
          <p:nvPr/>
        </p:nvSpPr>
        <p:spPr>
          <a:xfrm>
            <a:off x="6096000" y="90522"/>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highlight>
                  <a:srgbClr val="FFFF00"/>
                </a:highlight>
                <a:latin typeface="+mj-lt"/>
                <a:ea typeface="+mj-ea"/>
                <a:cs typeface="+mj-cs"/>
              </a:rPr>
              <a:t>O</a:t>
            </a:r>
            <a:r>
              <a:rPr lang="en-US" sz="4400" b="1" kern="1200" dirty="0">
                <a:solidFill>
                  <a:schemeClr val="tx1"/>
                </a:solidFill>
                <a:highlight>
                  <a:srgbClr val="FFFF00"/>
                </a:highlight>
                <a:latin typeface="+mj-lt"/>
                <a:ea typeface="+mj-ea"/>
                <a:cs typeface="+mj-cs"/>
              </a:rPr>
              <a:t>rganisation</a:t>
            </a:r>
          </a:p>
        </p:txBody>
      </p:sp>
      <p:pic>
        <p:nvPicPr>
          <p:cNvPr id="5122" name="Picture 2" descr="What is an organisation, aurelie and frédérique">
            <a:extLst>
              <a:ext uri="{FF2B5EF4-FFF2-40B4-BE49-F238E27FC236}">
                <a16:creationId xmlns:a16="http://schemas.microsoft.com/office/drawing/2014/main" id="{F14CEE28-5C78-4139-B52C-08DAED6DC9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4172" y="1415185"/>
            <a:ext cx="4777381" cy="358303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A70896-CE89-4D9A-B26B-2700E88F206D}"/>
              </a:ext>
            </a:extLst>
          </p:cNvPr>
          <p:cNvSpPr>
            <a:spLocks noGrp="1"/>
          </p:cNvSpPr>
          <p:nvPr>
            <p:ph idx="1"/>
          </p:nvPr>
        </p:nvSpPr>
        <p:spPr>
          <a:xfrm>
            <a:off x="4951829" y="1416086"/>
            <a:ext cx="7144314" cy="4760878"/>
          </a:xfrm>
        </p:spPr>
        <p:txBody>
          <a:bodyPr vert="horz" lIns="91440" tIns="45720" rIns="91440" bIns="45720" rtlCol="0">
            <a:normAutofit/>
          </a:bodyPr>
          <a:lstStyle/>
          <a:p>
            <a:r>
              <a:rPr lang="en-US" sz="2600" dirty="0">
                <a:latin typeface="Tw Cen MT" panose="020B0602020104020603" pitchFamily="34" charset="0"/>
              </a:rPr>
              <a:t>Ever since the dawn of civilization, people have always formed organisations to combine their efforts for the accomplishments of their common goals. </a:t>
            </a:r>
          </a:p>
          <a:p>
            <a:r>
              <a:rPr lang="en-US" sz="2600" dirty="0">
                <a:highlight>
                  <a:srgbClr val="00FFFF"/>
                </a:highlight>
                <a:latin typeface="Tw Cen MT" panose="020B0602020104020603" pitchFamily="34" charset="0"/>
              </a:rPr>
              <a:t>For example</a:t>
            </a:r>
            <a:r>
              <a:rPr lang="en-US" sz="2600" dirty="0">
                <a:latin typeface="Tw Cen MT" panose="020B0602020104020603" pitchFamily="34" charset="0"/>
              </a:rPr>
              <a:t>, the Emperors of China used organisations a thousand years ago to construct great irrigation systems. </a:t>
            </a:r>
          </a:p>
          <a:p>
            <a:r>
              <a:rPr lang="en-US" sz="2600" dirty="0">
                <a:latin typeface="Tw Cen MT" panose="020B0602020104020603" pitchFamily="34" charset="0"/>
              </a:rPr>
              <a:t>The first Pope created a universal church to serve a world religion. </a:t>
            </a:r>
          </a:p>
          <a:p>
            <a:r>
              <a:rPr lang="en-US" sz="2600" dirty="0">
                <a:latin typeface="Tw Cen MT" panose="020B0602020104020603" pitchFamily="34" charset="0"/>
              </a:rPr>
              <a:t>The greatest </a:t>
            </a:r>
            <a:r>
              <a:rPr lang="en-US" sz="2600" dirty="0">
                <a:highlight>
                  <a:srgbClr val="FFFF00"/>
                </a:highlight>
                <a:latin typeface="Tw Cen MT" panose="020B0602020104020603" pitchFamily="34" charset="0"/>
              </a:rPr>
              <a:t>example</a:t>
            </a:r>
            <a:r>
              <a:rPr lang="en-US" sz="2600" dirty="0">
                <a:latin typeface="Tw Cen MT" panose="020B0602020104020603" pitchFamily="34" charset="0"/>
              </a:rPr>
              <a:t> is the construction of great pyramids by the early Egyptians.</a:t>
            </a:r>
          </a:p>
        </p:txBody>
      </p:sp>
      <p:sp>
        <p:nvSpPr>
          <p:cNvPr id="4" name="Footer Placeholder 3">
            <a:extLst>
              <a:ext uri="{FF2B5EF4-FFF2-40B4-BE49-F238E27FC236}">
                <a16:creationId xmlns:a16="http://schemas.microsoft.com/office/drawing/2014/main" id="{E17DB22E-2766-4507-A290-63CEB92303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Tree>
    <p:extLst>
      <p:ext uri="{BB962C8B-B14F-4D97-AF65-F5344CB8AC3E}">
        <p14:creationId xmlns:p14="http://schemas.microsoft.com/office/powerpoint/2010/main" val="317330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Organisational behavior">
            <a:extLst>
              <a:ext uri="{FF2B5EF4-FFF2-40B4-BE49-F238E27FC236}">
                <a16:creationId xmlns:a16="http://schemas.microsoft.com/office/drawing/2014/main" id="{B8312690-7593-4961-8F33-214384CDD2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67" b="1294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81C12A9-5476-44CC-8594-00399B1F414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Created by Tayo Alebiosu</a:t>
            </a:r>
          </a:p>
        </p:txBody>
      </p:sp>
    </p:spTree>
    <p:extLst>
      <p:ext uri="{BB962C8B-B14F-4D97-AF65-F5344CB8AC3E}">
        <p14:creationId xmlns:p14="http://schemas.microsoft.com/office/powerpoint/2010/main" val="4115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One in a crowd">
            <a:extLst>
              <a:ext uri="{FF2B5EF4-FFF2-40B4-BE49-F238E27FC236}">
                <a16:creationId xmlns:a16="http://schemas.microsoft.com/office/drawing/2014/main" id="{97B3A071-9269-4C29-84D9-A07790448B38}"/>
              </a:ext>
            </a:extLst>
          </p:cNvPr>
          <p:cNvPicPr>
            <a:picLocks noChangeAspect="1"/>
          </p:cNvPicPr>
          <p:nvPr/>
        </p:nvPicPr>
        <p:blipFill rotWithShape="1">
          <a:blip r:embed="rId2"/>
          <a:srcRect l="20912" r="12196"/>
          <a:stretch/>
        </p:blipFill>
        <p:spPr>
          <a:xfrm>
            <a:off x="21" y="10"/>
            <a:ext cx="429062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AB368A5B-59E1-4CA2-9773-15D10BB97F04}"/>
              </a:ext>
            </a:extLst>
          </p:cNvPr>
          <p:cNvSpPr>
            <a:spLocks noGrp="1"/>
          </p:cNvSpPr>
          <p:nvPr>
            <p:ph idx="1"/>
          </p:nvPr>
        </p:nvSpPr>
        <p:spPr>
          <a:xfrm>
            <a:off x="4642338" y="813985"/>
            <a:ext cx="7438913" cy="5614949"/>
          </a:xfrm>
        </p:spPr>
        <p:txBody>
          <a:bodyPr>
            <a:noAutofit/>
          </a:bodyPr>
          <a:lstStyle/>
          <a:p>
            <a:pPr marL="0" indent="0">
              <a:buNone/>
            </a:pPr>
            <a:r>
              <a:rPr lang="en-GB" b="1" dirty="0">
                <a:solidFill>
                  <a:schemeClr val="bg1"/>
                </a:solidFill>
                <a:highlight>
                  <a:srgbClr val="0000FF"/>
                </a:highlight>
                <a:latin typeface="Tw Cen MT" panose="020B0602020104020603" pitchFamily="34" charset="0"/>
              </a:rPr>
              <a:t>Concept of Organisation:</a:t>
            </a:r>
          </a:p>
          <a:p>
            <a:r>
              <a:rPr lang="en-GB" dirty="0">
                <a:latin typeface="Tw Cen MT" panose="020B0602020104020603" pitchFamily="34" charset="0"/>
              </a:rPr>
              <a:t>It is very difficult to define the term organisation precisely because the use of the term organisation is not standardized. It is not static. </a:t>
            </a:r>
          </a:p>
          <a:p>
            <a:r>
              <a:rPr lang="en-GB" dirty="0">
                <a:latin typeface="Tw Cen MT" panose="020B0602020104020603" pitchFamily="34" charset="0"/>
              </a:rPr>
              <a:t>It is dynamic and ever changing as per the needs of society, its members, business objectives and environmental changes.</a:t>
            </a:r>
          </a:p>
          <a:p>
            <a:r>
              <a:rPr lang="en-GB" dirty="0">
                <a:latin typeface="Tw Cen MT" panose="020B0602020104020603" pitchFamily="34" charset="0"/>
              </a:rPr>
              <a:t>Organisation has been defined in different ways by different theorists, because different theorists have emphasized different characteristics of organisation.</a:t>
            </a:r>
          </a:p>
        </p:txBody>
      </p:sp>
      <p:sp>
        <p:nvSpPr>
          <p:cNvPr id="4" name="Footer Placeholder 3">
            <a:extLst>
              <a:ext uri="{FF2B5EF4-FFF2-40B4-BE49-F238E27FC236}">
                <a16:creationId xmlns:a16="http://schemas.microsoft.com/office/drawing/2014/main" id="{5061C231-2ED2-48E8-B837-D75C3EF158A1}"/>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262580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zzle pieces">
            <a:extLst>
              <a:ext uri="{FF2B5EF4-FFF2-40B4-BE49-F238E27FC236}">
                <a16:creationId xmlns:a16="http://schemas.microsoft.com/office/drawing/2014/main" id="{82ADD7AC-2AEE-432D-B719-AF96DEB8D66E}"/>
              </a:ext>
            </a:extLst>
          </p:cNvPr>
          <p:cNvPicPr>
            <a:picLocks noChangeAspect="1"/>
          </p:cNvPicPr>
          <p:nvPr/>
        </p:nvPicPr>
        <p:blipFill rotWithShape="1">
          <a:blip r:embed="rId2"/>
          <a:srcRect l="24154" r="16536"/>
          <a:stretch/>
        </p:blipFill>
        <p:spPr>
          <a:xfrm>
            <a:off x="20" y="10"/>
            <a:ext cx="3713851"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67A31E8-D214-4D37-9821-64D8F92E8164}"/>
              </a:ext>
            </a:extLst>
          </p:cNvPr>
          <p:cNvSpPr>
            <a:spLocks noGrp="1"/>
          </p:cNvSpPr>
          <p:nvPr>
            <p:ph idx="1"/>
          </p:nvPr>
        </p:nvSpPr>
        <p:spPr>
          <a:xfrm>
            <a:off x="4093699" y="490428"/>
            <a:ext cx="7934178" cy="6008845"/>
          </a:xfrm>
        </p:spPr>
        <p:txBody>
          <a:bodyPr>
            <a:noAutofit/>
          </a:bodyPr>
          <a:lstStyle/>
          <a:p>
            <a:r>
              <a:rPr lang="en-GB" dirty="0">
                <a:latin typeface="Tw Cen MT" panose="020B0602020104020603" pitchFamily="34" charset="0"/>
              </a:rPr>
              <a:t>An organization, or organisation, is an entity – such as a company, an institution, or an association – comprising one or more people and having a </a:t>
            </a:r>
            <a:r>
              <a:rPr lang="en-GB" dirty="0">
                <a:highlight>
                  <a:srgbClr val="FFFF00"/>
                </a:highlight>
                <a:latin typeface="Tw Cen MT" panose="020B0602020104020603" pitchFamily="34" charset="0"/>
              </a:rPr>
              <a:t>particular purpose.</a:t>
            </a:r>
          </a:p>
          <a:p>
            <a:r>
              <a:rPr lang="en-GB" dirty="0">
                <a:latin typeface="Tw Cen MT" panose="020B0602020104020603" pitchFamily="34" charset="0"/>
              </a:rPr>
              <a:t>“Organisations are defined as collect </a:t>
            </a:r>
            <a:r>
              <a:rPr lang="en-GB" dirty="0" err="1">
                <a:latin typeface="Tw Cen MT" panose="020B0602020104020603" pitchFamily="34" charset="0"/>
              </a:rPr>
              <a:t>ivities</a:t>
            </a:r>
            <a:r>
              <a:rPr lang="en-GB" dirty="0">
                <a:latin typeface="Tw Cen MT" panose="020B0602020104020603" pitchFamily="34" charset="0"/>
              </a:rPr>
              <a:t> that have been established for the pursuit of relatively </a:t>
            </a:r>
            <a:r>
              <a:rPr lang="en-GB" dirty="0">
                <a:highlight>
                  <a:srgbClr val="FFFF00"/>
                </a:highlight>
                <a:latin typeface="Tw Cen MT" panose="020B0602020104020603" pitchFamily="34" charset="0"/>
              </a:rPr>
              <a:t>specific objectives </a:t>
            </a:r>
            <a:r>
              <a:rPr lang="en-GB" dirty="0">
                <a:latin typeface="Tw Cen MT" panose="020B0602020104020603" pitchFamily="34" charset="0"/>
              </a:rPr>
              <a:t>on a more or less </a:t>
            </a:r>
            <a:r>
              <a:rPr lang="en-GB" dirty="0">
                <a:highlight>
                  <a:srgbClr val="FFFF00"/>
                </a:highlight>
                <a:latin typeface="Tw Cen MT" panose="020B0602020104020603" pitchFamily="34" charset="0"/>
              </a:rPr>
              <a:t>continuous basis</a:t>
            </a:r>
            <a:r>
              <a:rPr lang="en-GB" dirty="0">
                <a:latin typeface="Tw Cen MT" panose="020B0602020104020603" pitchFamily="34" charset="0"/>
              </a:rPr>
              <a:t>. </a:t>
            </a:r>
          </a:p>
          <a:p>
            <a:r>
              <a:rPr lang="en-GB" dirty="0">
                <a:latin typeface="Tw Cen MT" panose="020B0602020104020603" pitchFamily="34" charset="0"/>
              </a:rPr>
              <a:t>Organisations have more or less </a:t>
            </a:r>
            <a:r>
              <a:rPr lang="en-GB" dirty="0">
                <a:highlight>
                  <a:srgbClr val="00FFFF"/>
                </a:highlight>
                <a:latin typeface="Tw Cen MT" panose="020B0602020104020603" pitchFamily="34" charset="0"/>
              </a:rPr>
              <a:t>fixed boundaries</a:t>
            </a:r>
            <a:r>
              <a:rPr lang="en-GB" dirty="0">
                <a:latin typeface="Tw Cen MT" panose="020B0602020104020603" pitchFamily="34" charset="0"/>
              </a:rPr>
              <a:t>, a normative order, authority rank, a communication system and an </a:t>
            </a:r>
            <a:r>
              <a:rPr lang="en-GB" dirty="0">
                <a:highlight>
                  <a:srgbClr val="00FFFF"/>
                </a:highlight>
                <a:latin typeface="Tw Cen MT" panose="020B0602020104020603" pitchFamily="34" charset="0"/>
              </a:rPr>
              <a:t>incentive system </a:t>
            </a:r>
            <a:r>
              <a:rPr lang="en-GB" dirty="0">
                <a:latin typeface="Tw Cen MT" panose="020B0602020104020603" pitchFamily="34" charset="0"/>
              </a:rPr>
              <a:t>which enables various types of participants to work together in the pursuit of </a:t>
            </a:r>
            <a:r>
              <a:rPr lang="en-GB" dirty="0">
                <a:highlight>
                  <a:srgbClr val="FFFF00"/>
                </a:highlight>
                <a:latin typeface="Tw Cen MT" panose="020B0602020104020603" pitchFamily="34" charset="0"/>
              </a:rPr>
              <a:t>common goals.”</a:t>
            </a:r>
          </a:p>
        </p:txBody>
      </p:sp>
      <p:sp>
        <p:nvSpPr>
          <p:cNvPr id="4" name="Footer Placeholder 3">
            <a:extLst>
              <a:ext uri="{FF2B5EF4-FFF2-40B4-BE49-F238E27FC236}">
                <a16:creationId xmlns:a16="http://schemas.microsoft.com/office/drawing/2014/main" id="{06EE482F-7B58-4972-BD33-8865ACAB2924}"/>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651713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TotalTime>
  <Words>3120</Words>
  <Application>Microsoft Office PowerPoint</Application>
  <PresentationFormat>Widescreen</PresentationFormat>
  <Paragraphs>298</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Calibri Light</vt:lpstr>
      <vt:lpstr>Candara</vt:lpstr>
      <vt:lpstr>Segoe UI Light</vt:lpstr>
      <vt:lpstr>Steradian</vt:lpstr>
      <vt:lpstr>Tw Cen MT</vt:lpstr>
      <vt:lpstr>Wingdings</vt:lpstr>
      <vt:lpstr>Office Theme</vt:lpstr>
      <vt:lpstr>PowerPoint Presentation</vt:lpstr>
      <vt:lpstr>PowerPoint Presentation</vt:lpstr>
      <vt:lpstr>LO1 Activity -10 mins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areas of development will help you acquire valuable skills</vt:lpstr>
      <vt:lpstr>PowerPoint Presentation</vt:lpstr>
      <vt:lpstr>PowerPoint Presentation</vt:lpstr>
      <vt:lpstr>PowerPoint Presentation</vt:lpstr>
      <vt:lpstr>LO1-Activity-Individual Research -10mins</vt:lpstr>
      <vt:lpstr>PowerPoint Presentation</vt:lpstr>
      <vt:lpstr>PowerPoint Presentation</vt:lpstr>
      <vt:lpstr>Models of organizational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Functional org structure</vt:lpstr>
      <vt:lpstr>PowerPoint Presentation</vt:lpstr>
      <vt:lpstr>PowerPoint Presentation</vt:lpstr>
      <vt:lpstr>Horizontal or flat org structure</vt:lpstr>
      <vt:lpstr>Hierarchical org structure.</vt:lpstr>
      <vt:lpstr>Hierarchical org structure.</vt:lpstr>
      <vt:lpstr>Divisional org structure</vt:lpstr>
      <vt:lpstr>PowerPoint Presentation</vt:lpstr>
      <vt:lpstr>Team-based org structure</vt:lpstr>
      <vt:lpstr>PowerPoint Presentation</vt:lpstr>
      <vt:lpstr>Network org structure</vt:lpstr>
      <vt:lpstr>PowerPoint Presentation</vt:lpstr>
      <vt:lpstr>PowerPoint Presentation</vt:lpstr>
      <vt:lpstr>PowerPoint Presentation</vt:lpstr>
      <vt:lpstr>PowerPoint Presentation</vt:lpstr>
      <vt:lpstr>PowerPoint Presentation</vt:lpstr>
      <vt:lpstr>PowerPoint Presentation</vt:lpstr>
      <vt:lpstr>WRAP-UP</vt:lpstr>
      <vt:lpstr>End</vt:lpstr>
      <vt:lpstr>PowerPoint Presentation</vt:lpstr>
      <vt:lpstr>PowerPoint Presentation</vt:lpstr>
      <vt:lpstr>Reference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Related learning</dc:title>
  <dc:creator>Tayo Alebiosu</dc:creator>
  <cp:lastModifiedBy>Tayo Alebiosu</cp:lastModifiedBy>
  <cp:revision>13</cp:revision>
  <dcterms:created xsi:type="dcterms:W3CDTF">2021-06-08T23:43:20Z</dcterms:created>
  <dcterms:modified xsi:type="dcterms:W3CDTF">2021-06-11T23:15:06Z</dcterms:modified>
</cp:coreProperties>
</file>